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2" r:id="rId4"/>
    <p:sldId id="257" r:id="rId5"/>
    <p:sldId id="267" r:id="rId6"/>
    <p:sldId id="259" r:id="rId7"/>
    <p:sldId id="260" r:id="rId8"/>
    <p:sldId id="262" r:id="rId9"/>
    <p:sldId id="263" r:id="rId10"/>
    <p:sldId id="264" r:id="rId11"/>
    <p:sldId id="266"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615" autoAdjust="0"/>
  </p:normalViewPr>
  <p:slideViewPr>
    <p:cSldViewPr>
      <p:cViewPr>
        <p:scale>
          <a:sx n="94" d="100"/>
          <a:sy n="94" d="100"/>
        </p:scale>
        <p:origin x="-852"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DDB5E-D811-4DFB-A4DD-0AF078330B2A}"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0A7F595B-0A5A-4E55-99FF-3FE9591BFCD7}">
      <dgm:prSet phldrT="[Text]"/>
      <dgm:spPr/>
      <dgm:t>
        <a:bodyPr/>
        <a:lstStyle/>
        <a:p>
          <a:r>
            <a:rPr lang="en-US" dirty="0" smtClean="0"/>
            <a:t>Low Achievement Levels</a:t>
          </a:r>
          <a:endParaRPr lang="en-US" dirty="0"/>
        </a:p>
      </dgm:t>
    </dgm:pt>
    <dgm:pt modelId="{33ACB132-FF0F-47A7-975F-4921EDCC4150}" type="parTrans" cxnId="{6E2F85C1-EB99-42D6-B54A-99DFF07637EB}">
      <dgm:prSet/>
      <dgm:spPr/>
      <dgm:t>
        <a:bodyPr/>
        <a:lstStyle/>
        <a:p>
          <a:endParaRPr lang="en-US"/>
        </a:p>
      </dgm:t>
    </dgm:pt>
    <dgm:pt modelId="{B222B156-870B-4B04-94DB-9B35CB75D277}" type="sibTrans" cxnId="{6E2F85C1-EB99-42D6-B54A-99DFF07637EB}">
      <dgm:prSet/>
      <dgm:spPr/>
      <dgm:t>
        <a:bodyPr/>
        <a:lstStyle/>
        <a:p>
          <a:endParaRPr lang="en-US"/>
        </a:p>
      </dgm:t>
    </dgm:pt>
    <dgm:pt modelId="{364F8A3C-271E-4393-8405-D95F54C89723}">
      <dgm:prSet phldrT="[Text]"/>
      <dgm:spPr/>
      <dgm:t>
        <a:bodyPr/>
        <a:lstStyle/>
        <a:p>
          <a:r>
            <a:rPr lang="en-US" dirty="0" smtClean="0"/>
            <a:t>High Suspension &amp; Expulsion Rates</a:t>
          </a:r>
          <a:endParaRPr lang="en-US" dirty="0"/>
        </a:p>
      </dgm:t>
    </dgm:pt>
    <dgm:pt modelId="{CBFAFA29-8AE2-480D-AD10-C1698FA1DF72}" type="parTrans" cxnId="{B8E01F84-4D99-4766-87EC-12FF576FC3BA}">
      <dgm:prSet/>
      <dgm:spPr/>
      <dgm:t>
        <a:bodyPr/>
        <a:lstStyle/>
        <a:p>
          <a:endParaRPr lang="en-US"/>
        </a:p>
      </dgm:t>
    </dgm:pt>
    <dgm:pt modelId="{32064859-55FD-4F06-BFD9-B40432EC2F20}" type="sibTrans" cxnId="{B8E01F84-4D99-4766-87EC-12FF576FC3BA}">
      <dgm:prSet/>
      <dgm:spPr/>
      <dgm:t>
        <a:bodyPr/>
        <a:lstStyle/>
        <a:p>
          <a:endParaRPr lang="en-US"/>
        </a:p>
      </dgm:t>
    </dgm:pt>
    <dgm:pt modelId="{DEFF7F65-F4F4-4F29-97E7-E556B304F344}">
      <dgm:prSet phldrT="[Text]"/>
      <dgm:spPr/>
      <dgm:t>
        <a:bodyPr/>
        <a:lstStyle/>
        <a:p>
          <a:r>
            <a:rPr lang="en-US" dirty="0" smtClean="0"/>
            <a:t>Single-Parent Homes</a:t>
          </a:r>
          <a:endParaRPr lang="en-US" dirty="0"/>
        </a:p>
      </dgm:t>
    </dgm:pt>
    <dgm:pt modelId="{CEF84504-1BEB-4344-9542-6E4DB76A9D39}" type="parTrans" cxnId="{DB1638C3-0B7D-4B0E-BB39-99A043BDA1B7}">
      <dgm:prSet/>
      <dgm:spPr/>
      <dgm:t>
        <a:bodyPr/>
        <a:lstStyle/>
        <a:p>
          <a:endParaRPr lang="en-US"/>
        </a:p>
      </dgm:t>
    </dgm:pt>
    <dgm:pt modelId="{67D497DD-9EA4-477F-A97A-657A33918AAC}" type="sibTrans" cxnId="{DB1638C3-0B7D-4B0E-BB39-99A043BDA1B7}">
      <dgm:prSet/>
      <dgm:spPr/>
      <dgm:t>
        <a:bodyPr/>
        <a:lstStyle/>
        <a:p>
          <a:endParaRPr lang="en-US"/>
        </a:p>
      </dgm:t>
    </dgm:pt>
    <dgm:pt modelId="{F567267E-FAF4-40BB-92DB-EC3B3125493F}">
      <dgm:prSet phldrT="[Text]"/>
      <dgm:spPr/>
      <dgm:t>
        <a:bodyPr/>
        <a:lstStyle/>
        <a:p>
          <a:r>
            <a:rPr lang="en-US" dirty="0" smtClean="0"/>
            <a:t>Lack of Positive Male Role Models</a:t>
          </a:r>
          <a:endParaRPr lang="en-US" dirty="0"/>
        </a:p>
      </dgm:t>
    </dgm:pt>
    <dgm:pt modelId="{D82C602D-593C-4D65-9833-16CFCF3E4DD9}" type="parTrans" cxnId="{8DB195B3-C4EA-4964-847A-DA25CC65761A}">
      <dgm:prSet/>
      <dgm:spPr/>
      <dgm:t>
        <a:bodyPr/>
        <a:lstStyle/>
        <a:p>
          <a:endParaRPr lang="en-US"/>
        </a:p>
      </dgm:t>
    </dgm:pt>
    <dgm:pt modelId="{C49E3475-BB10-4BC0-8E67-810D3943C9C6}" type="sibTrans" cxnId="{8DB195B3-C4EA-4964-847A-DA25CC65761A}">
      <dgm:prSet/>
      <dgm:spPr/>
      <dgm:t>
        <a:bodyPr/>
        <a:lstStyle/>
        <a:p>
          <a:endParaRPr lang="en-US"/>
        </a:p>
      </dgm:t>
    </dgm:pt>
    <dgm:pt modelId="{7A7D1CBC-A96E-4D69-86C6-5DB98E35326E}">
      <dgm:prSet phldrT="[Text]"/>
      <dgm:spPr/>
      <dgm:t>
        <a:bodyPr/>
        <a:lstStyle/>
        <a:p>
          <a:r>
            <a:rPr lang="en-US" dirty="0" smtClean="0"/>
            <a:t>Violence</a:t>
          </a:r>
          <a:endParaRPr lang="en-US" dirty="0"/>
        </a:p>
      </dgm:t>
    </dgm:pt>
    <dgm:pt modelId="{63CB1AAB-82C9-48A0-AD84-A70EBD8C1622}" type="parTrans" cxnId="{9C0CFA6A-C671-4A28-B1E2-4C5A6F7307DC}">
      <dgm:prSet/>
      <dgm:spPr/>
      <dgm:t>
        <a:bodyPr/>
        <a:lstStyle/>
        <a:p>
          <a:endParaRPr lang="en-US"/>
        </a:p>
      </dgm:t>
    </dgm:pt>
    <dgm:pt modelId="{32AA7027-3D83-415B-A21F-7B6FD7FBDB0E}" type="sibTrans" cxnId="{9C0CFA6A-C671-4A28-B1E2-4C5A6F7307DC}">
      <dgm:prSet/>
      <dgm:spPr/>
      <dgm:t>
        <a:bodyPr/>
        <a:lstStyle/>
        <a:p>
          <a:endParaRPr lang="en-US"/>
        </a:p>
      </dgm:t>
    </dgm:pt>
    <dgm:pt modelId="{072B2EDD-3F94-4EA3-BE01-361A5514217C}" type="pres">
      <dgm:prSet presAssocID="{A69DDB5E-D811-4DFB-A4DD-0AF078330B2A}" presName="diagram" presStyleCnt="0">
        <dgm:presLayoutVars>
          <dgm:dir/>
          <dgm:resizeHandles val="exact"/>
        </dgm:presLayoutVars>
      </dgm:prSet>
      <dgm:spPr/>
      <dgm:t>
        <a:bodyPr/>
        <a:lstStyle/>
        <a:p>
          <a:endParaRPr lang="en-US"/>
        </a:p>
      </dgm:t>
    </dgm:pt>
    <dgm:pt modelId="{91E4FEC7-47B3-4B2A-9BD2-E3BF51004173}" type="pres">
      <dgm:prSet presAssocID="{0A7F595B-0A5A-4E55-99FF-3FE9591BFCD7}" presName="node" presStyleLbl="node1" presStyleIdx="0" presStyleCnt="5">
        <dgm:presLayoutVars>
          <dgm:bulletEnabled val="1"/>
        </dgm:presLayoutVars>
      </dgm:prSet>
      <dgm:spPr/>
      <dgm:t>
        <a:bodyPr/>
        <a:lstStyle/>
        <a:p>
          <a:endParaRPr lang="en-US"/>
        </a:p>
      </dgm:t>
    </dgm:pt>
    <dgm:pt modelId="{76C920CD-74DE-4EBD-9C85-C41AA7849DC9}" type="pres">
      <dgm:prSet presAssocID="{B222B156-870B-4B04-94DB-9B35CB75D277}" presName="sibTrans" presStyleCnt="0"/>
      <dgm:spPr/>
    </dgm:pt>
    <dgm:pt modelId="{BBC9E9B2-574E-422D-8D2C-F7107E86F066}" type="pres">
      <dgm:prSet presAssocID="{364F8A3C-271E-4393-8405-D95F54C89723}" presName="node" presStyleLbl="node1" presStyleIdx="1" presStyleCnt="5">
        <dgm:presLayoutVars>
          <dgm:bulletEnabled val="1"/>
        </dgm:presLayoutVars>
      </dgm:prSet>
      <dgm:spPr/>
      <dgm:t>
        <a:bodyPr/>
        <a:lstStyle/>
        <a:p>
          <a:endParaRPr lang="en-US"/>
        </a:p>
      </dgm:t>
    </dgm:pt>
    <dgm:pt modelId="{A10E596A-4C40-411B-8FE2-3591D34AAACD}" type="pres">
      <dgm:prSet presAssocID="{32064859-55FD-4F06-BFD9-B40432EC2F20}" presName="sibTrans" presStyleCnt="0"/>
      <dgm:spPr/>
    </dgm:pt>
    <dgm:pt modelId="{F1752A98-91A6-4341-8187-7DCA3A07A87C}" type="pres">
      <dgm:prSet presAssocID="{DEFF7F65-F4F4-4F29-97E7-E556B304F344}" presName="node" presStyleLbl="node1" presStyleIdx="2" presStyleCnt="5">
        <dgm:presLayoutVars>
          <dgm:bulletEnabled val="1"/>
        </dgm:presLayoutVars>
      </dgm:prSet>
      <dgm:spPr/>
      <dgm:t>
        <a:bodyPr/>
        <a:lstStyle/>
        <a:p>
          <a:endParaRPr lang="en-US"/>
        </a:p>
      </dgm:t>
    </dgm:pt>
    <dgm:pt modelId="{CEBE066C-400F-414F-A869-208B94FA9320}" type="pres">
      <dgm:prSet presAssocID="{67D497DD-9EA4-477F-A97A-657A33918AAC}" presName="sibTrans" presStyleCnt="0"/>
      <dgm:spPr/>
    </dgm:pt>
    <dgm:pt modelId="{946078D7-5B64-4223-B861-35F6FDB8E51C}" type="pres">
      <dgm:prSet presAssocID="{F567267E-FAF4-40BB-92DB-EC3B3125493F}" presName="node" presStyleLbl="node1" presStyleIdx="3" presStyleCnt="5">
        <dgm:presLayoutVars>
          <dgm:bulletEnabled val="1"/>
        </dgm:presLayoutVars>
      </dgm:prSet>
      <dgm:spPr/>
      <dgm:t>
        <a:bodyPr/>
        <a:lstStyle/>
        <a:p>
          <a:endParaRPr lang="en-US"/>
        </a:p>
      </dgm:t>
    </dgm:pt>
    <dgm:pt modelId="{46CA425F-A87C-4F8E-952D-94C711264C7F}" type="pres">
      <dgm:prSet presAssocID="{C49E3475-BB10-4BC0-8E67-810D3943C9C6}" presName="sibTrans" presStyleCnt="0"/>
      <dgm:spPr/>
    </dgm:pt>
    <dgm:pt modelId="{8B312592-3563-4FD5-A9A7-BC89F0DB3839}" type="pres">
      <dgm:prSet presAssocID="{7A7D1CBC-A96E-4D69-86C6-5DB98E35326E}" presName="node" presStyleLbl="node1" presStyleIdx="4" presStyleCnt="5">
        <dgm:presLayoutVars>
          <dgm:bulletEnabled val="1"/>
        </dgm:presLayoutVars>
      </dgm:prSet>
      <dgm:spPr/>
      <dgm:t>
        <a:bodyPr/>
        <a:lstStyle/>
        <a:p>
          <a:endParaRPr lang="en-US"/>
        </a:p>
      </dgm:t>
    </dgm:pt>
  </dgm:ptLst>
  <dgm:cxnLst>
    <dgm:cxn modelId="{8324E6CC-F272-4A40-BC3C-1B147E52EE18}" type="presOf" srcId="{A69DDB5E-D811-4DFB-A4DD-0AF078330B2A}" destId="{072B2EDD-3F94-4EA3-BE01-361A5514217C}" srcOrd="0" destOrd="0" presId="urn:microsoft.com/office/officeart/2005/8/layout/default"/>
    <dgm:cxn modelId="{19F8D671-B018-43AE-BA77-56B32FC4433A}" type="presOf" srcId="{364F8A3C-271E-4393-8405-D95F54C89723}" destId="{BBC9E9B2-574E-422D-8D2C-F7107E86F066}" srcOrd="0" destOrd="0" presId="urn:microsoft.com/office/officeart/2005/8/layout/default"/>
    <dgm:cxn modelId="{6E2F85C1-EB99-42D6-B54A-99DFF07637EB}" srcId="{A69DDB5E-D811-4DFB-A4DD-0AF078330B2A}" destId="{0A7F595B-0A5A-4E55-99FF-3FE9591BFCD7}" srcOrd="0" destOrd="0" parTransId="{33ACB132-FF0F-47A7-975F-4921EDCC4150}" sibTransId="{B222B156-870B-4B04-94DB-9B35CB75D277}"/>
    <dgm:cxn modelId="{DB1638C3-0B7D-4B0E-BB39-99A043BDA1B7}" srcId="{A69DDB5E-D811-4DFB-A4DD-0AF078330B2A}" destId="{DEFF7F65-F4F4-4F29-97E7-E556B304F344}" srcOrd="2" destOrd="0" parTransId="{CEF84504-1BEB-4344-9542-6E4DB76A9D39}" sibTransId="{67D497DD-9EA4-477F-A97A-657A33918AAC}"/>
    <dgm:cxn modelId="{B8E01F84-4D99-4766-87EC-12FF576FC3BA}" srcId="{A69DDB5E-D811-4DFB-A4DD-0AF078330B2A}" destId="{364F8A3C-271E-4393-8405-D95F54C89723}" srcOrd="1" destOrd="0" parTransId="{CBFAFA29-8AE2-480D-AD10-C1698FA1DF72}" sibTransId="{32064859-55FD-4F06-BFD9-B40432EC2F20}"/>
    <dgm:cxn modelId="{8D239C40-AD22-46C9-A927-ADA37D2D447D}" type="presOf" srcId="{DEFF7F65-F4F4-4F29-97E7-E556B304F344}" destId="{F1752A98-91A6-4341-8187-7DCA3A07A87C}" srcOrd="0" destOrd="0" presId="urn:microsoft.com/office/officeart/2005/8/layout/default"/>
    <dgm:cxn modelId="{8DB195B3-C4EA-4964-847A-DA25CC65761A}" srcId="{A69DDB5E-D811-4DFB-A4DD-0AF078330B2A}" destId="{F567267E-FAF4-40BB-92DB-EC3B3125493F}" srcOrd="3" destOrd="0" parTransId="{D82C602D-593C-4D65-9833-16CFCF3E4DD9}" sibTransId="{C49E3475-BB10-4BC0-8E67-810D3943C9C6}"/>
    <dgm:cxn modelId="{31CAE5EE-424B-4D5C-9234-235B569395DA}" type="presOf" srcId="{0A7F595B-0A5A-4E55-99FF-3FE9591BFCD7}" destId="{91E4FEC7-47B3-4B2A-9BD2-E3BF51004173}" srcOrd="0" destOrd="0" presId="urn:microsoft.com/office/officeart/2005/8/layout/default"/>
    <dgm:cxn modelId="{2064BEB7-EF9D-4241-BA02-6604052358D4}" type="presOf" srcId="{F567267E-FAF4-40BB-92DB-EC3B3125493F}" destId="{946078D7-5B64-4223-B861-35F6FDB8E51C}" srcOrd="0" destOrd="0" presId="urn:microsoft.com/office/officeart/2005/8/layout/default"/>
    <dgm:cxn modelId="{36E80311-ED80-423B-81C9-8BADFD5655C3}" type="presOf" srcId="{7A7D1CBC-A96E-4D69-86C6-5DB98E35326E}" destId="{8B312592-3563-4FD5-A9A7-BC89F0DB3839}" srcOrd="0" destOrd="0" presId="urn:microsoft.com/office/officeart/2005/8/layout/default"/>
    <dgm:cxn modelId="{9C0CFA6A-C671-4A28-B1E2-4C5A6F7307DC}" srcId="{A69DDB5E-D811-4DFB-A4DD-0AF078330B2A}" destId="{7A7D1CBC-A96E-4D69-86C6-5DB98E35326E}" srcOrd="4" destOrd="0" parTransId="{63CB1AAB-82C9-48A0-AD84-A70EBD8C1622}" sibTransId="{32AA7027-3D83-415B-A21F-7B6FD7FBDB0E}"/>
    <dgm:cxn modelId="{4938D099-724D-43E6-8E96-04B09627FA57}" type="presParOf" srcId="{072B2EDD-3F94-4EA3-BE01-361A5514217C}" destId="{91E4FEC7-47B3-4B2A-9BD2-E3BF51004173}" srcOrd="0" destOrd="0" presId="urn:microsoft.com/office/officeart/2005/8/layout/default"/>
    <dgm:cxn modelId="{D1AED7F7-E4B9-4276-8A2D-D5C6A6B3035D}" type="presParOf" srcId="{072B2EDD-3F94-4EA3-BE01-361A5514217C}" destId="{76C920CD-74DE-4EBD-9C85-C41AA7849DC9}" srcOrd="1" destOrd="0" presId="urn:microsoft.com/office/officeart/2005/8/layout/default"/>
    <dgm:cxn modelId="{99BE3F46-1C65-40C5-84D6-A0FC34D1CA6C}" type="presParOf" srcId="{072B2EDD-3F94-4EA3-BE01-361A5514217C}" destId="{BBC9E9B2-574E-422D-8D2C-F7107E86F066}" srcOrd="2" destOrd="0" presId="urn:microsoft.com/office/officeart/2005/8/layout/default"/>
    <dgm:cxn modelId="{97B82393-F1B1-4429-9540-07E4BE3AAF56}" type="presParOf" srcId="{072B2EDD-3F94-4EA3-BE01-361A5514217C}" destId="{A10E596A-4C40-411B-8FE2-3591D34AAACD}" srcOrd="3" destOrd="0" presId="urn:microsoft.com/office/officeart/2005/8/layout/default"/>
    <dgm:cxn modelId="{C8768194-1722-4FD5-83E0-E8B14B6D891C}" type="presParOf" srcId="{072B2EDD-3F94-4EA3-BE01-361A5514217C}" destId="{F1752A98-91A6-4341-8187-7DCA3A07A87C}" srcOrd="4" destOrd="0" presId="urn:microsoft.com/office/officeart/2005/8/layout/default"/>
    <dgm:cxn modelId="{890EE73D-A9CE-4773-9704-9D89DF6B3707}" type="presParOf" srcId="{072B2EDD-3F94-4EA3-BE01-361A5514217C}" destId="{CEBE066C-400F-414F-A869-208B94FA9320}" srcOrd="5" destOrd="0" presId="urn:microsoft.com/office/officeart/2005/8/layout/default"/>
    <dgm:cxn modelId="{CC41AEF4-B129-4F0F-AA00-7F4EC5CFBC44}" type="presParOf" srcId="{072B2EDD-3F94-4EA3-BE01-361A5514217C}" destId="{946078D7-5B64-4223-B861-35F6FDB8E51C}" srcOrd="6" destOrd="0" presId="urn:microsoft.com/office/officeart/2005/8/layout/default"/>
    <dgm:cxn modelId="{FEEBF264-0875-4465-92D6-83E1B56A0244}" type="presParOf" srcId="{072B2EDD-3F94-4EA3-BE01-361A5514217C}" destId="{46CA425F-A87C-4F8E-952D-94C711264C7F}" srcOrd="7" destOrd="0" presId="urn:microsoft.com/office/officeart/2005/8/layout/default"/>
    <dgm:cxn modelId="{5E1E348A-1B54-4D7E-87B6-8D440E6A9861}" type="presParOf" srcId="{072B2EDD-3F94-4EA3-BE01-361A5514217C}" destId="{8B312592-3563-4FD5-A9A7-BC89F0DB383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4FEC7-47B3-4B2A-9BD2-E3BF51004173}">
      <dsp:nvSpPr>
        <dsp:cNvPr id="0" name=""/>
        <dsp:cNvSpPr/>
      </dsp:nvSpPr>
      <dsp:spPr>
        <a:xfrm>
          <a:off x="0" y="814387"/>
          <a:ext cx="2381250" cy="1428750"/>
        </a:xfrm>
        <a:prstGeom prst="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Low Achievement Levels</a:t>
          </a:r>
          <a:endParaRPr lang="en-US" sz="2600" kern="1200" dirty="0"/>
        </a:p>
      </dsp:txBody>
      <dsp:txXfrm>
        <a:off x="0" y="814387"/>
        <a:ext cx="2381250" cy="1428750"/>
      </dsp:txXfrm>
    </dsp:sp>
    <dsp:sp modelId="{BBC9E9B2-574E-422D-8D2C-F7107E86F066}">
      <dsp:nvSpPr>
        <dsp:cNvPr id="0" name=""/>
        <dsp:cNvSpPr/>
      </dsp:nvSpPr>
      <dsp:spPr>
        <a:xfrm>
          <a:off x="2619374" y="814387"/>
          <a:ext cx="2381250" cy="1428750"/>
        </a:xfrm>
        <a:prstGeom prst="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High Suspension &amp; Expulsion Rates</a:t>
          </a:r>
          <a:endParaRPr lang="en-US" sz="2600" kern="1200" dirty="0"/>
        </a:p>
      </dsp:txBody>
      <dsp:txXfrm>
        <a:off x="2619374" y="814387"/>
        <a:ext cx="2381250" cy="1428750"/>
      </dsp:txXfrm>
    </dsp:sp>
    <dsp:sp modelId="{F1752A98-91A6-4341-8187-7DCA3A07A87C}">
      <dsp:nvSpPr>
        <dsp:cNvPr id="0" name=""/>
        <dsp:cNvSpPr/>
      </dsp:nvSpPr>
      <dsp:spPr>
        <a:xfrm>
          <a:off x="5238749" y="814387"/>
          <a:ext cx="2381250" cy="1428750"/>
        </a:xfrm>
        <a:prstGeom prst="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Single-Parent Homes</a:t>
          </a:r>
          <a:endParaRPr lang="en-US" sz="2600" kern="1200" dirty="0"/>
        </a:p>
      </dsp:txBody>
      <dsp:txXfrm>
        <a:off x="5238749" y="814387"/>
        <a:ext cx="2381250" cy="1428750"/>
      </dsp:txXfrm>
    </dsp:sp>
    <dsp:sp modelId="{946078D7-5B64-4223-B861-35F6FDB8E51C}">
      <dsp:nvSpPr>
        <dsp:cNvPr id="0" name=""/>
        <dsp:cNvSpPr/>
      </dsp:nvSpPr>
      <dsp:spPr>
        <a:xfrm>
          <a:off x="1309687" y="2481262"/>
          <a:ext cx="2381250" cy="1428750"/>
        </a:xfrm>
        <a:prstGeom prst="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Lack of Positive Male Role Models</a:t>
          </a:r>
          <a:endParaRPr lang="en-US" sz="2600" kern="1200" dirty="0"/>
        </a:p>
      </dsp:txBody>
      <dsp:txXfrm>
        <a:off x="1309687" y="2481262"/>
        <a:ext cx="2381250" cy="1428750"/>
      </dsp:txXfrm>
    </dsp:sp>
    <dsp:sp modelId="{8B312592-3563-4FD5-A9A7-BC89F0DB3839}">
      <dsp:nvSpPr>
        <dsp:cNvPr id="0" name=""/>
        <dsp:cNvSpPr/>
      </dsp:nvSpPr>
      <dsp:spPr>
        <a:xfrm>
          <a:off x="3929062" y="2481262"/>
          <a:ext cx="2381250" cy="1428750"/>
        </a:xfrm>
        <a:prstGeom prst="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Violence</a:t>
          </a:r>
          <a:endParaRPr lang="en-US" sz="2600" kern="1200" dirty="0"/>
        </a:p>
      </dsp:txBody>
      <dsp:txXfrm>
        <a:off x="3929062" y="2481262"/>
        <a:ext cx="2381250" cy="14287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FFEFEE-F4B5-4F6C-9EB0-89AD493A6725}" type="datetimeFigureOut">
              <a:rPr lang="en-US" smtClean="0"/>
              <a:t>12/11/2015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8D2322-8256-43CB-A04B-C19793799D24}"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FEFEE-F4B5-4F6C-9EB0-89AD493A6725}" type="datetimeFigureOut">
              <a:rPr lang="en-US" smtClean="0"/>
              <a:t>12/11/2015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8D2322-8256-43CB-A04B-C19793799D2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FEFEE-F4B5-4F6C-9EB0-89AD493A6725}" type="datetimeFigureOut">
              <a:rPr lang="en-US" smtClean="0"/>
              <a:t>12/11/2015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8D2322-8256-43CB-A04B-C19793799D2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FEFEE-F4B5-4F6C-9EB0-89AD493A6725}" type="datetimeFigureOut">
              <a:rPr lang="en-US" smtClean="0"/>
              <a:t>12/11/2015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8D2322-8256-43CB-A04B-C19793799D2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FEFEE-F4B5-4F6C-9EB0-89AD493A6725}" type="datetimeFigureOut">
              <a:rPr lang="en-US" smtClean="0"/>
              <a:t>12/11/2015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8D2322-8256-43CB-A04B-C19793799D24}"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FEFEE-F4B5-4F6C-9EB0-89AD493A6725}" type="datetimeFigureOut">
              <a:rPr lang="en-US" smtClean="0"/>
              <a:t>12/11/2015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8D2322-8256-43CB-A04B-C19793799D2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FEFEE-F4B5-4F6C-9EB0-89AD493A6725}" type="datetimeFigureOut">
              <a:rPr lang="en-US" smtClean="0"/>
              <a:t>12/11/2015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8D2322-8256-43CB-A04B-C19793799D24}"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FFEFEE-F4B5-4F6C-9EB0-89AD493A6725}" type="datetimeFigureOut">
              <a:rPr lang="en-US" smtClean="0"/>
              <a:t>12/11/2015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8D2322-8256-43CB-A04B-C19793799D2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EFEE-F4B5-4F6C-9EB0-89AD493A6725}" type="datetimeFigureOut">
              <a:rPr lang="en-US" smtClean="0"/>
              <a:t>12/11/2015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8D2322-8256-43CB-A04B-C19793799D2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FEFEE-F4B5-4F6C-9EB0-89AD493A6725}" type="datetimeFigureOut">
              <a:rPr lang="en-US" smtClean="0"/>
              <a:t>12/11/2015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8D2322-8256-43CB-A04B-C19793799D24}"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FEFEE-F4B5-4F6C-9EB0-89AD493A6725}" type="datetimeFigureOut">
              <a:rPr lang="en-US" smtClean="0"/>
              <a:t>12/11/2015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8D2322-8256-43CB-A04B-C19793799D2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EFFEFEE-F4B5-4F6C-9EB0-89AD493A6725}" type="datetimeFigureOut">
              <a:rPr lang="en-US" smtClean="0"/>
              <a:t>12/11/2015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B8D2322-8256-43CB-A04B-C19793799D24}"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Building Future Leaders</a:t>
            </a:r>
            <a:endParaRPr lang="en-US" sz="5400" dirty="0"/>
          </a:p>
        </p:txBody>
      </p:sp>
      <p:sp>
        <p:nvSpPr>
          <p:cNvPr id="3" name="Subtitle 2"/>
          <p:cNvSpPr>
            <a:spLocks noGrp="1"/>
          </p:cNvSpPr>
          <p:nvPr>
            <p:ph type="subTitle" idx="1"/>
          </p:nvPr>
        </p:nvSpPr>
        <p:spPr>
          <a:xfrm>
            <a:off x="762000" y="4648200"/>
            <a:ext cx="6858000" cy="1524000"/>
          </a:xfrm>
        </p:spPr>
        <p:txBody>
          <a:bodyPr>
            <a:noAutofit/>
          </a:bodyPr>
          <a:lstStyle/>
          <a:p>
            <a:r>
              <a:rPr lang="en-US" b="1" i="1" dirty="0"/>
              <a:t>5</a:t>
            </a:r>
            <a:r>
              <a:rPr lang="en-US" b="1" i="1" dirty="0" smtClean="0"/>
              <a:t> Steps to Supporting Male Students</a:t>
            </a:r>
          </a:p>
          <a:p>
            <a:r>
              <a:rPr lang="en-US" b="1" i="1" dirty="0" smtClean="0"/>
              <a:t>By Brandon Q. Jackson, M.Ed</a:t>
            </a:r>
            <a:r>
              <a:rPr lang="en-US" b="1" i="1"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16490"/>
            <a:ext cx="76344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6738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12954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5</a:t>
            </a:r>
            <a:r>
              <a:rPr lang="en-US" dirty="0" smtClean="0"/>
              <a:t>)  Responsibility &amp; Accountability</a:t>
            </a:r>
            <a:endParaRPr lang="en-US" dirty="0"/>
          </a:p>
        </p:txBody>
      </p:sp>
      <p:sp>
        <p:nvSpPr>
          <p:cNvPr id="3" name="Content Placeholder 2"/>
          <p:cNvSpPr>
            <a:spLocks noGrp="1"/>
          </p:cNvSpPr>
          <p:nvPr>
            <p:ph idx="1"/>
          </p:nvPr>
        </p:nvSpPr>
        <p:spPr>
          <a:xfrm>
            <a:off x="914400" y="1219200"/>
            <a:ext cx="7543800" cy="3124200"/>
          </a:xfrm>
        </p:spPr>
        <p:txBody>
          <a:bodyPr/>
          <a:lstStyle/>
          <a:p>
            <a:pPr marL="0" indent="0">
              <a:buNone/>
            </a:pPr>
            <a:r>
              <a:rPr lang="en-US" dirty="0" smtClean="0"/>
              <a:t>Why would this be an important step as we look to strengthen </a:t>
            </a:r>
            <a:r>
              <a:rPr lang="en-US" smtClean="0"/>
              <a:t>our </a:t>
            </a:r>
            <a:r>
              <a:rPr lang="en-US"/>
              <a:t>m</a:t>
            </a:r>
            <a:r>
              <a:rPr lang="en-US" smtClean="0"/>
              <a:t>ale </a:t>
            </a:r>
            <a:r>
              <a:rPr lang="en-US" dirty="0" smtClean="0"/>
              <a:t>students?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5115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Result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533400"/>
            <a:ext cx="3810000" cy="4572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609600"/>
            <a:ext cx="3733800" cy="4495800"/>
          </a:xfrm>
          <a:prstGeom prst="rect">
            <a:avLst/>
          </a:prstGeom>
        </p:spPr>
      </p:pic>
    </p:spTree>
    <p:extLst>
      <p:ext uri="{BB962C8B-B14F-4D97-AF65-F5344CB8AC3E}">
        <p14:creationId xmlns:p14="http://schemas.microsoft.com/office/powerpoint/2010/main" val="704261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lnSpcReduction="10000"/>
          </a:bodyPr>
          <a:lstStyle/>
          <a:p>
            <a:r>
              <a:rPr lang="en-US" dirty="0" smtClean="0"/>
              <a:t>Launch of Program on Jan. 12</a:t>
            </a:r>
            <a:r>
              <a:rPr lang="en-US" baseline="30000" dirty="0" smtClean="0"/>
              <a:t>th</a:t>
            </a:r>
            <a:r>
              <a:rPr lang="en-US" dirty="0" smtClean="0"/>
              <a:t> at 4pm</a:t>
            </a:r>
          </a:p>
          <a:p>
            <a:r>
              <a:rPr lang="en-US" dirty="0" smtClean="0"/>
              <a:t>Sessions will occur every Tuesday</a:t>
            </a:r>
          </a:p>
          <a:p>
            <a:r>
              <a:rPr lang="en-US" dirty="0" smtClean="0"/>
              <a:t>Two Mentor per session</a:t>
            </a:r>
          </a:p>
          <a:p>
            <a:r>
              <a:rPr lang="en-US" dirty="0" smtClean="0"/>
              <a:t>On Course/ Why Try</a:t>
            </a:r>
          </a:p>
          <a:p>
            <a:r>
              <a:rPr lang="en-US" dirty="0" smtClean="0"/>
              <a:t>Community Service/Weekend of Presidents Day</a:t>
            </a:r>
          </a:p>
          <a:p>
            <a:r>
              <a:rPr lang="en-US" dirty="0" smtClean="0"/>
              <a:t>Assessments Done once a month to track progress</a:t>
            </a:r>
          </a:p>
          <a:p>
            <a:r>
              <a:rPr lang="en-US" dirty="0" smtClean="0"/>
              <a:t>Team building activity over summer</a:t>
            </a:r>
          </a:p>
          <a:p>
            <a:r>
              <a:rPr lang="en-US" dirty="0" smtClean="0"/>
              <a:t>Start second week of school in fall</a:t>
            </a:r>
          </a:p>
          <a:p>
            <a:r>
              <a:rPr lang="en-US" dirty="0" smtClean="0"/>
              <a:t>Discussed during freshman &amp; sophomore orientation</a:t>
            </a:r>
          </a:p>
          <a:p>
            <a:pPr marL="0" indent="0">
              <a:buNone/>
            </a:pPr>
            <a:endParaRPr lang="en-US" dirty="0"/>
          </a:p>
        </p:txBody>
      </p:sp>
    </p:spTree>
    <p:extLst>
      <p:ext uri="{BB962C8B-B14F-4D97-AF65-F5344CB8AC3E}">
        <p14:creationId xmlns:p14="http://schemas.microsoft.com/office/powerpoint/2010/main" val="60150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486400"/>
            <a:ext cx="6886575" cy="6934200"/>
          </a:xfrm>
        </p:spPr>
        <p:txBody>
          <a:bodyPr>
            <a:noAutofit/>
          </a:bodyPr>
          <a:lstStyle/>
          <a:p>
            <a:r>
              <a:rPr lang="en-US" sz="2400" dirty="0"/>
              <a:t/>
            </a:r>
            <a:br>
              <a:rPr lang="en-US" sz="2400" dirty="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endParaRPr lang="en-US" sz="2400" dirty="0"/>
          </a:p>
        </p:txBody>
      </p:sp>
      <p:sp>
        <p:nvSpPr>
          <p:cNvPr id="6" name="Content Placeholder 5"/>
          <p:cNvSpPr>
            <a:spLocks noGrp="1"/>
          </p:cNvSpPr>
          <p:nvPr>
            <p:ph idx="1"/>
          </p:nvPr>
        </p:nvSpPr>
        <p:spPr>
          <a:xfrm>
            <a:off x="762000" y="1600200"/>
            <a:ext cx="7543800" cy="4267200"/>
          </a:xfrm>
        </p:spPr>
        <p:txBody>
          <a:bodyPr/>
          <a:lstStyle/>
          <a:p>
            <a:endParaRPr lang="en-US" dirty="0"/>
          </a:p>
          <a:p>
            <a:endParaRPr lang="en-US" dirty="0"/>
          </a:p>
        </p:txBody>
      </p:sp>
      <p:sp>
        <p:nvSpPr>
          <p:cNvPr id="3" name="Rectangle 2"/>
          <p:cNvSpPr/>
          <p:nvPr/>
        </p:nvSpPr>
        <p:spPr>
          <a:xfrm>
            <a:off x="228600" y="751344"/>
            <a:ext cx="6629400" cy="5324535"/>
          </a:xfrm>
          <a:prstGeom prst="rect">
            <a:avLst/>
          </a:prstGeom>
        </p:spPr>
        <p:txBody>
          <a:bodyPr wrap="square">
            <a:spAutoFit/>
          </a:bodyPr>
          <a:lstStyle/>
          <a:p>
            <a:endParaRPr lang="en-US" sz="2000" b="1" dirty="0" smtClean="0"/>
          </a:p>
          <a:p>
            <a:r>
              <a:rPr lang="en-US" sz="2000" b="1" u="sng" dirty="0" smtClean="0"/>
              <a:t>The Problem:</a:t>
            </a:r>
          </a:p>
          <a:p>
            <a:r>
              <a:rPr lang="en-US" sz="2000" dirty="0" smtClean="0"/>
              <a:t>The </a:t>
            </a:r>
            <a:r>
              <a:rPr lang="en-US" sz="2000" dirty="0"/>
              <a:t>number of boys growing up without fathers in their lives has reached epidemic proportions. High rates of divorce and out-of-wedlock births have created a generation of fatherless boys.</a:t>
            </a:r>
          </a:p>
          <a:p>
            <a:r>
              <a:rPr lang="en-US" sz="2000" b="1" dirty="0"/>
              <a:t>The Magnitude of the Epidemic</a:t>
            </a:r>
          </a:p>
          <a:p>
            <a:r>
              <a:rPr lang="en-US" sz="2000" dirty="0"/>
              <a:t>One in three children are born to unmarried parents. </a:t>
            </a:r>
          </a:p>
          <a:p>
            <a:r>
              <a:rPr lang="en-US" sz="2000" dirty="0"/>
              <a:t>An estimated 24.7 million children do not live with their biological father. </a:t>
            </a:r>
          </a:p>
          <a:p>
            <a:r>
              <a:rPr lang="en-US" sz="2000" dirty="0"/>
              <a:t>43% of urban teens live away from their father. </a:t>
            </a:r>
          </a:p>
          <a:p>
            <a:r>
              <a:rPr lang="en-US" sz="2000" dirty="0"/>
              <a:t>42% of fathers fail to see their children at all after divorce. </a:t>
            </a:r>
          </a:p>
          <a:p>
            <a:r>
              <a:rPr lang="en-US" sz="2000" dirty="0"/>
              <a:t>Since 1960 the rate of U.S. boys without fathers has quadrupled. </a:t>
            </a:r>
          </a:p>
          <a:p>
            <a:r>
              <a:rPr lang="en-US" sz="2000" dirty="0"/>
              <a:t>1 in 6 black men had been incarcerated as of 2001. If current trends continue, 1 in 3 black males born today will spend time in prison in his lifetime. </a:t>
            </a:r>
          </a:p>
        </p:txBody>
      </p:sp>
    </p:spTree>
    <p:extLst>
      <p:ext uri="{BB962C8B-B14F-4D97-AF65-F5344CB8AC3E}">
        <p14:creationId xmlns:p14="http://schemas.microsoft.com/office/powerpoint/2010/main" val="345177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399"/>
            <a:ext cx="7391400" cy="685801"/>
          </a:xfrm>
        </p:spPr>
        <p:txBody>
          <a:bodyPr>
            <a:normAutofit fontScale="25000" lnSpcReduction="20000"/>
          </a:bodyPr>
          <a:lstStyle/>
          <a:p>
            <a:pPr marL="0" indent="0" algn="ctr">
              <a:buNone/>
            </a:pPr>
            <a:endParaRPr lang="en-US" sz="4400" dirty="0" smtClean="0">
              <a:latin typeface="+mj-lt"/>
            </a:endParaRPr>
          </a:p>
          <a:p>
            <a:pPr marL="0" indent="0" algn="ctr">
              <a:buNone/>
            </a:pPr>
            <a:r>
              <a:rPr lang="en-US" sz="21600" dirty="0" smtClean="0">
                <a:latin typeface="+mj-lt"/>
              </a:rPr>
              <a:t>The Reality</a:t>
            </a:r>
          </a:p>
          <a:p>
            <a:pPr marL="0" indent="0" algn="ctr">
              <a:buNone/>
            </a:pPr>
            <a:endParaRPr lang="en-US" sz="4400"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460205"/>
            <a:ext cx="5257800" cy="3733800"/>
          </a:xfrm>
          <a:prstGeom prst="rect">
            <a:avLst/>
          </a:prstGeom>
        </p:spPr>
      </p:pic>
    </p:spTree>
    <p:extLst>
      <p:ext uri="{BB962C8B-B14F-4D97-AF65-F5344CB8AC3E}">
        <p14:creationId xmlns:p14="http://schemas.microsoft.com/office/powerpoint/2010/main" val="11121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391400" cy="1447800"/>
          </a:xfrm>
        </p:spPr>
        <p:txBody>
          <a:bodyPr>
            <a:noAutofit/>
          </a:bodyPr>
          <a:lstStyle/>
          <a:p>
            <a:pPr algn="ctr"/>
            <a:r>
              <a:rPr lang="en-US" sz="4000" dirty="0" smtClean="0"/>
              <a:t>Issues Facing Our  Male Students</a:t>
            </a:r>
            <a:endParaRPr lang="en-US" sz="4000" dirty="0"/>
          </a:p>
        </p:txBody>
      </p:sp>
      <p:graphicFrame>
        <p:nvGraphicFramePr>
          <p:cNvPr id="4" name="Diagram 3"/>
          <p:cNvGraphicFramePr/>
          <p:nvPr>
            <p:extLst>
              <p:ext uri="{D42A27DB-BD31-4B8C-83A1-F6EECF244321}">
                <p14:modId xmlns:p14="http://schemas.microsoft.com/office/powerpoint/2010/main" val="2933650342"/>
              </p:ext>
            </p:extLst>
          </p:nvPr>
        </p:nvGraphicFramePr>
        <p:xfrm>
          <a:off x="762000" y="1828800"/>
          <a:ext cx="7620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6256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1600200"/>
          </a:xfrm>
        </p:spPr>
        <p:txBody>
          <a:bodyPr>
            <a:normAutofit/>
          </a:bodyPr>
          <a:lstStyle/>
          <a:p>
            <a:r>
              <a:rPr lang="en-US" sz="4000" dirty="0" smtClean="0"/>
              <a:t>Male/Identity vs. Role &amp; Confusion Stage/ Ages 12-18</a:t>
            </a:r>
            <a:endParaRPr lang="en-US" sz="4000" dirty="0"/>
          </a:p>
        </p:txBody>
      </p:sp>
      <p:sp>
        <p:nvSpPr>
          <p:cNvPr id="3" name="Content Placeholder 2"/>
          <p:cNvSpPr>
            <a:spLocks noGrp="1"/>
          </p:cNvSpPr>
          <p:nvPr>
            <p:ph idx="1"/>
          </p:nvPr>
        </p:nvSpPr>
        <p:spPr>
          <a:xfrm>
            <a:off x="838200" y="2057400"/>
            <a:ext cx="7543800" cy="3886200"/>
          </a:xfrm>
        </p:spPr>
        <p:txBody>
          <a:bodyPr>
            <a:normAutofit fontScale="92500" lnSpcReduction="10000"/>
          </a:bodyPr>
          <a:lstStyle/>
          <a:p>
            <a:r>
              <a:rPr lang="en-US" dirty="0" smtClean="0"/>
              <a:t>When social demands and roles become complicated, males have a hard time maintaining a sense of self.</a:t>
            </a:r>
          </a:p>
          <a:p>
            <a:r>
              <a:rPr lang="en-US" dirty="0" smtClean="0"/>
              <a:t>Males struggle to find their true selves. There is a battle when males struggle with who they are and who they would like to become.</a:t>
            </a:r>
          </a:p>
          <a:p>
            <a:r>
              <a:rPr lang="en-US" dirty="0" smtClean="0"/>
              <a:t>Males may try a number of identities on the way to their true self. </a:t>
            </a:r>
          </a:p>
          <a:p>
            <a:r>
              <a:rPr lang="en-US" dirty="0" smtClean="0"/>
              <a:t>There is a struggle for our male students to achieve masculinity. The problem that occurs is that our young men must be trained to reach masculinity. How can there be training when there is no one to train them?</a:t>
            </a:r>
            <a:endParaRPr lang="en-US" dirty="0"/>
          </a:p>
        </p:txBody>
      </p:sp>
    </p:spTree>
    <p:extLst>
      <p:ext uri="{BB962C8B-B14F-4D97-AF65-F5344CB8AC3E}">
        <p14:creationId xmlns:p14="http://schemas.microsoft.com/office/powerpoint/2010/main" val="3999044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6781800" cy="1600200"/>
          </a:xfrm>
        </p:spPr>
        <p:txBody>
          <a:bodyPr/>
          <a:lstStyle/>
          <a:p>
            <a:pPr algn="ctr"/>
            <a:r>
              <a:rPr lang="en-US" dirty="0" smtClean="0"/>
              <a:t>1) Plan That Works</a:t>
            </a:r>
            <a:endParaRPr lang="en-US" dirty="0"/>
          </a:p>
        </p:txBody>
      </p:sp>
      <p:sp>
        <p:nvSpPr>
          <p:cNvPr id="3" name="Content Placeholder 2"/>
          <p:cNvSpPr>
            <a:spLocks noGrp="1"/>
          </p:cNvSpPr>
          <p:nvPr>
            <p:ph idx="1"/>
          </p:nvPr>
        </p:nvSpPr>
        <p:spPr>
          <a:xfrm>
            <a:off x="838200" y="1447800"/>
            <a:ext cx="7620000" cy="4343400"/>
          </a:xfrm>
        </p:spPr>
        <p:txBody>
          <a:bodyPr>
            <a:normAutofit fontScale="92500" lnSpcReduction="10000"/>
          </a:bodyPr>
          <a:lstStyle/>
          <a:p>
            <a:pPr marL="0" indent="0">
              <a:buNone/>
            </a:pPr>
            <a:endParaRPr lang="en-US" dirty="0" smtClean="0"/>
          </a:p>
          <a:p>
            <a:r>
              <a:rPr lang="en-US" dirty="0" smtClean="0"/>
              <a:t>Identify who will be instrumental in implementing a plan that WILL make a difference in the lives of our male students present at Lawrence North</a:t>
            </a:r>
          </a:p>
          <a:p>
            <a:r>
              <a:rPr lang="en-US" dirty="0" smtClean="0"/>
              <a:t>Identifying Data (Number of 9</a:t>
            </a:r>
            <a:r>
              <a:rPr lang="en-US" baseline="30000" dirty="0" smtClean="0"/>
              <a:t>th</a:t>
            </a:r>
            <a:r>
              <a:rPr lang="en-US" dirty="0" smtClean="0"/>
              <a:t> &amp; 10</a:t>
            </a:r>
            <a:r>
              <a:rPr lang="en-US" baseline="30000" dirty="0" smtClean="0"/>
              <a:t>th</a:t>
            </a:r>
            <a:r>
              <a:rPr lang="en-US" dirty="0" smtClean="0"/>
              <a:t> grade males in our school, how many come from single-parent homes, how many are on free &amp; reduced)</a:t>
            </a:r>
          </a:p>
          <a:p>
            <a:r>
              <a:rPr lang="en-US" dirty="0" smtClean="0"/>
              <a:t>Measuring success of program</a:t>
            </a:r>
          </a:p>
          <a:p>
            <a:r>
              <a:rPr lang="en-US" dirty="0" smtClean="0"/>
              <a:t>( What Tuesda</a:t>
            </a:r>
            <a:r>
              <a:rPr lang="en-US" dirty="0" smtClean="0"/>
              <a:t>y will look like)</a:t>
            </a:r>
            <a:r>
              <a:rPr lang="en-US" dirty="0" smtClean="0"/>
              <a:t>Cadence calls, discussion of topic, activity, and reflection </a:t>
            </a:r>
          </a:p>
          <a:p>
            <a:r>
              <a:rPr lang="en-US" dirty="0" smtClean="0"/>
              <a:t>Everything is geared toward academic success &amp; development of character</a:t>
            </a:r>
            <a:endParaRPr lang="en-US" dirty="0" smtClean="0"/>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452540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1295400"/>
          </a:xfrm>
        </p:spPr>
        <p:txBody>
          <a:bodyPr>
            <a:normAutofit/>
          </a:bodyPr>
          <a:lstStyle/>
          <a:p>
            <a:r>
              <a:rPr lang="en-US" sz="4400" dirty="0" smtClean="0"/>
              <a:t>2) Resilience</a:t>
            </a:r>
            <a:r>
              <a:rPr lang="en-US" sz="4400" dirty="0"/>
              <a:t> </a:t>
            </a:r>
            <a:r>
              <a:rPr lang="en-US" sz="4400" dirty="0" smtClean="0"/>
              <a:t>&amp; Optimism</a:t>
            </a:r>
            <a:endParaRPr lang="en-US" sz="4400" dirty="0"/>
          </a:p>
        </p:txBody>
      </p:sp>
      <p:sp>
        <p:nvSpPr>
          <p:cNvPr id="3" name="Content Placeholder 2"/>
          <p:cNvSpPr>
            <a:spLocks noGrp="1"/>
          </p:cNvSpPr>
          <p:nvPr>
            <p:ph idx="1"/>
          </p:nvPr>
        </p:nvSpPr>
        <p:spPr>
          <a:xfrm>
            <a:off x="762000" y="2209800"/>
            <a:ext cx="7543800" cy="3581400"/>
          </a:xfrm>
        </p:spPr>
        <p:txBody>
          <a:bodyPr>
            <a:normAutofit lnSpcReduction="10000"/>
          </a:bodyPr>
          <a:lstStyle/>
          <a:p>
            <a:pPr marL="0" indent="0">
              <a:buNone/>
            </a:pPr>
            <a:r>
              <a:rPr lang="en-US" b="1" dirty="0" smtClean="0"/>
              <a:t>Statistics, news reports, and test data indicate that our males are struggling. When we implement interventions that promote resilience</a:t>
            </a:r>
            <a:r>
              <a:rPr lang="en-US" b="1" dirty="0"/>
              <a:t> </a:t>
            </a:r>
            <a:r>
              <a:rPr lang="en-US" b="1" dirty="0" smtClean="0"/>
              <a:t>&amp; optimism the desired outcomes are: Our Objectives</a:t>
            </a:r>
          </a:p>
          <a:p>
            <a:r>
              <a:rPr lang="en-US" sz="2000" dirty="0"/>
              <a:t>M</a:t>
            </a:r>
            <a:r>
              <a:rPr lang="en-US" sz="2000" dirty="0" smtClean="0"/>
              <a:t>ales will begin to see their potential for greatness regardless of past mistakes or current life situations</a:t>
            </a:r>
          </a:p>
          <a:p>
            <a:r>
              <a:rPr lang="en-US" sz="2000" dirty="0"/>
              <a:t>M</a:t>
            </a:r>
            <a:r>
              <a:rPr lang="en-US" sz="2000" dirty="0" smtClean="0"/>
              <a:t>ales will have the ability to bounce back during adversity and have the self-discipline to say no to things that can hinder academic success</a:t>
            </a:r>
          </a:p>
          <a:p>
            <a:r>
              <a:rPr lang="en-US" sz="2000" dirty="0"/>
              <a:t>M</a:t>
            </a:r>
            <a:r>
              <a:rPr lang="en-US" sz="2000" dirty="0" smtClean="0"/>
              <a:t>ales will have the ability to have positive outcomes in various social settings. Example: Debate team, college, middle school, etc.</a:t>
            </a:r>
          </a:p>
          <a:p>
            <a:endParaRPr lang="en-US" dirty="0" smtClean="0"/>
          </a:p>
          <a:p>
            <a:endParaRPr lang="en-US" dirty="0" smtClean="0"/>
          </a:p>
        </p:txBody>
      </p:sp>
    </p:spTree>
    <p:extLst>
      <p:ext uri="{BB962C8B-B14F-4D97-AF65-F5344CB8AC3E}">
        <p14:creationId xmlns:p14="http://schemas.microsoft.com/office/powerpoint/2010/main" val="1014516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914400"/>
          </a:xfrm>
        </p:spPr>
        <p:txBody>
          <a:bodyPr>
            <a:normAutofit fontScale="90000"/>
          </a:bodyPr>
          <a:lstStyle/>
          <a:p>
            <a:r>
              <a:rPr lang="en-US" dirty="0"/>
              <a:t>3</a:t>
            </a:r>
            <a:r>
              <a:rPr lang="en-US" dirty="0" smtClean="0"/>
              <a:t>) Knowing What To Address</a:t>
            </a:r>
            <a:endParaRPr lang="en-US" dirty="0"/>
          </a:p>
        </p:txBody>
      </p:sp>
      <p:sp>
        <p:nvSpPr>
          <p:cNvPr id="3" name="Content Placeholder 2"/>
          <p:cNvSpPr>
            <a:spLocks noGrp="1"/>
          </p:cNvSpPr>
          <p:nvPr>
            <p:ph idx="1"/>
          </p:nvPr>
        </p:nvSpPr>
        <p:spPr>
          <a:xfrm>
            <a:off x="762000" y="1219200"/>
            <a:ext cx="7543800" cy="4648200"/>
          </a:xfrm>
        </p:spPr>
        <p:txBody>
          <a:bodyPr/>
          <a:lstStyle/>
          <a:p>
            <a:pPr marL="0" indent="0">
              <a:lnSpc>
                <a:spcPct val="90000"/>
              </a:lnSpc>
              <a:buNone/>
            </a:pPr>
            <a:endParaRPr lang="en-US" dirty="0"/>
          </a:p>
          <a:p>
            <a:pPr lvl="1">
              <a:lnSpc>
                <a:spcPct val="90000"/>
              </a:lnSpc>
            </a:pPr>
            <a:r>
              <a:rPr lang="en-US" dirty="0"/>
              <a:t>Friendships</a:t>
            </a:r>
          </a:p>
          <a:p>
            <a:pPr lvl="1">
              <a:lnSpc>
                <a:spcPct val="90000"/>
              </a:lnSpc>
            </a:pPr>
            <a:r>
              <a:rPr lang="en-US" dirty="0"/>
              <a:t>Peer groups</a:t>
            </a:r>
          </a:p>
          <a:p>
            <a:pPr lvl="1">
              <a:lnSpc>
                <a:spcPct val="90000"/>
              </a:lnSpc>
            </a:pPr>
            <a:r>
              <a:rPr lang="en-US" dirty="0"/>
              <a:t>Dating and romantic relationships</a:t>
            </a:r>
          </a:p>
          <a:p>
            <a:pPr lvl="1">
              <a:lnSpc>
                <a:spcPct val="90000"/>
              </a:lnSpc>
            </a:pPr>
            <a:r>
              <a:rPr lang="en-US" dirty="0" smtClean="0"/>
              <a:t>Sexuality</a:t>
            </a:r>
            <a:endParaRPr lang="en-US" dirty="0"/>
          </a:p>
          <a:p>
            <a:pPr lvl="1">
              <a:lnSpc>
                <a:spcPct val="90000"/>
              </a:lnSpc>
            </a:pPr>
            <a:r>
              <a:rPr lang="en-US" dirty="0"/>
              <a:t>Self-esteem</a:t>
            </a:r>
          </a:p>
          <a:p>
            <a:pPr lvl="1">
              <a:lnSpc>
                <a:spcPct val="90000"/>
              </a:lnSpc>
            </a:pPr>
            <a:r>
              <a:rPr lang="en-US" dirty="0"/>
              <a:t>Parent and family relationships</a:t>
            </a:r>
          </a:p>
          <a:p>
            <a:pPr lvl="1">
              <a:lnSpc>
                <a:spcPct val="90000"/>
              </a:lnSpc>
            </a:pPr>
            <a:r>
              <a:rPr lang="en-US" dirty="0"/>
              <a:t>Ethnicity</a:t>
            </a:r>
          </a:p>
          <a:p>
            <a:pPr marL="0" indent="0">
              <a:buNone/>
            </a:pPr>
            <a:r>
              <a:rPr lang="en-US" b="1" dirty="0" smtClean="0"/>
              <a:t>What do our </a:t>
            </a:r>
            <a:r>
              <a:rPr lang="en-US" b="1" dirty="0" smtClean="0"/>
              <a:t>male </a:t>
            </a:r>
            <a:r>
              <a:rPr lang="en-US" b="1" dirty="0" smtClean="0"/>
              <a:t>students struggle with?</a:t>
            </a:r>
          </a:p>
          <a:p>
            <a:pPr marL="0" indent="0">
              <a:buNone/>
            </a:pPr>
            <a:endParaRPr lang="en-US" dirty="0"/>
          </a:p>
        </p:txBody>
      </p:sp>
    </p:spTree>
    <p:extLst>
      <p:ext uri="{BB962C8B-B14F-4D97-AF65-F5344CB8AC3E}">
        <p14:creationId xmlns:p14="http://schemas.microsoft.com/office/powerpoint/2010/main" val="627195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6781800" cy="1066800"/>
          </a:xfrm>
        </p:spPr>
        <p:txBody>
          <a:bodyPr/>
          <a:lstStyle/>
          <a:p>
            <a:r>
              <a:rPr lang="en-US" dirty="0"/>
              <a:t>4</a:t>
            </a:r>
            <a:r>
              <a:rPr lang="en-US" dirty="0" smtClean="0"/>
              <a:t>) Managing Failure</a:t>
            </a:r>
            <a:endParaRPr lang="en-US" dirty="0"/>
          </a:p>
        </p:txBody>
      </p:sp>
      <p:sp>
        <p:nvSpPr>
          <p:cNvPr id="3" name="Content Placeholder 2"/>
          <p:cNvSpPr>
            <a:spLocks noGrp="1"/>
          </p:cNvSpPr>
          <p:nvPr>
            <p:ph idx="1"/>
          </p:nvPr>
        </p:nvSpPr>
        <p:spPr>
          <a:xfrm>
            <a:off x="838200" y="1219200"/>
            <a:ext cx="7543800" cy="4267200"/>
          </a:xfrm>
        </p:spPr>
        <p:txBody>
          <a:bodyPr>
            <a:normAutofit/>
          </a:bodyPr>
          <a:lstStyle/>
          <a:p>
            <a:r>
              <a:rPr lang="en-US" dirty="0" smtClean="0"/>
              <a:t>It’s not our job to prevent failure, but how do we teach our males to learn from failure?</a:t>
            </a:r>
          </a:p>
          <a:p>
            <a:r>
              <a:rPr lang="en-US" dirty="0" smtClean="0"/>
              <a:t>Confronting Issues vs. Running Away</a:t>
            </a:r>
          </a:p>
          <a:p>
            <a:r>
              <a:rPr lang="en-US" dirty="0" smtClean="0"/>
              <a:t>Fear of not being a success vs. having other desires to do anything else (NBA, NFL, Rapper, and Being Famous)</a:t>
            </a:r>
          </a:p>
          <a:p>
            <a:r>
              <a:rPr lang="en-US" dirty="0" smtClean="0"/>
              <a:t>5 P’s= Prior Preparation Promotes Perfect Performance</a:t>
            </a:r>
          </a:p>
          <a:p>
            <a:r>
              <a:rPr lang="en-US" dirty="0"/>
              <a:t> </a:t>
            </a:r>
            <a:r>
              <a:rPr lang="en-US" dirty="0" smtClean="0"/>
              <a:t>Always use Examples ( Malcom X, Common, and mentors)</a:t>
            </a:r>
            <a:endParaRPr lang="en-US" dirty="0"/>
          </a:p>
        </p:txBody>
      </p:sp>
    </p:spTree>
    <p:extLst>
      <p:ext uri="{BB962C8B-B14F-4D97-AF65-F5344CB8AC3E}">
        <p14:creationId xmlns:p14="http://schemas.microsoft.com/office/powerpoint/2010/main" val="464126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2528</TotalTime>
  <Words>586</Words>
  <Application>Microsoft Office PowerPoint</Application>
  <PresentationFormat>On-screen Show (4:3)</PresentationFormat>
  <Paragraphs>69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NewsPrint</vt:lpstr>
      <vt:lpstr>Building Future Leaders</vt:lpstr>
      <vt:lpstr>     </vt:lpstr>
      <vt:lpstr>PowerPoint Presentation</vt:lpstr>
      <vt:lpstr>Issues Facing Our  Male Students</vt:lpstr>
      <vt:lpstr>Male/Identity vs. Role &amp; Confusion Stage/ Ages 12-18</vt:lpstr>
      <vt:lpstr>1) Plan That Works</vt:lpstr>
      <vt:lpstr>2) Resilience &amp; Optimism</vt:lpstr>
      <vt:lpstr>3) Knowing What To Address</vt:lpstr>
      <vt:lpstr>4) Managing Failure</vt:lpstr>
      <vt:lpstr>        5)  Responsibility &amp; Accountability</vt:lpstr>
      <vt:lpstr>End Result</vt:lpstr>
      <vt:lpstr>Timeline</vt:lpstr>
    </vt:vector>
  </TitlesOfParts>
  <Company>MSD of Wayne Township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Boyz To Men</dc:title>
  <dc:creator>Administrator</dc:creator>
  <cp:lastModifiedBy>Jackson, Brandon</cp:lastModifiedBy>
  <cp:revision>103</cp:revision>
  <dcterms:created xsi:type="dcterms:W3CDTF">2013-12-09T20:27:00Z</dcterms:created>
  <dcterms:modified xsi:type="dcterms:W3CDTF">2015-12-11T15:47:38Z</dcterms:modified>
</cp:coreProperties>
</file>