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5" r:id="rId9"/>
    <p:sldId id="277" r:id="rId10"/>
    <p:sldId id="266" r:id="rId11"/>
    <p:sldId id="267" r:id="rId12"/>
    <p:sldId id="273" r:id="rId13"/>
    <p:sldId id="275" r:id="rId14"/>
    <p:sldId id="276" r:id="rId15"/>
    <p:sldId id="286" r:id="rId16"/>
    <p:sldId id="287" r:id="rId17"/>
    <p:sldId id="288" r:id="rId18"/>
    <p:sldId id="291" r:id="rId19"/>
    <p:sldId id="292" r:id="rId20"/>
    <p:sldId id="269" r:id="rId21"/>
    <p:sldId id="270" r:id="rId22"/>
    <p:sldId id="271" r:id="rId23"/>
    <p:sldId id="293" r:id="rId24"/>
    <p:sldId id="285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6" autoAdjust="0"/>
    <p:restoredTop sz="94660"/>
  </p:normalViewPr>
  <p:slideViewPr>
    <p:cSldViewPr snapToGrid="0">
      <p:cViewPr>
        <p:scale>
          <a:sx n="100" d="100"/>
          <a:sy n="100" d="100"/>
        </p:scale>
        <p:origin x="2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5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5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3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125A-A166-445F-B08D-B54ADB803D78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6D16-13C8-4456-8743-627FE76CFD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1" y="605307"/>
            <a:ext cx="11971090" cy="2590475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Class of 2022 </a:t>
            </a:r>
            <a:b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 Information Night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55" y="2909456"/>
            <a:ext cx="11971090" cy="304672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Eighth Graders Transition to Central High School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Dr. Finley, School Principal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657FF1-9687-4734-B4E6-BA023EE4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27" y="3761941"/>
            <a:ext cx="4017818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783" y="595619"/>
            <a:ext cx="11417417" cy="10486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Failing Classes as a Freshmen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446" y="2046914"/>
            <a:ext cx="11954311" cy="463072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If a student fails any CORE class he/she will have to make that class up (no exceptions)</a:t>
            </a:r>
          </a:p>
          <a:p>
            <a:pPr algn="l"/>
            <a:endParaRPr lang="en-US" dirty="0">
              <a:latin typeface="Georgia" panose="020405020504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If a student fails a class freshman year it will put them behind and can sometimes be very discouraging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Please make it a habit to check your student’s RDS every week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Build a relationship with each one of your student’s teachers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Contact your student’s teachers with any questions and/or concerns (via email, telephone or school counselor)</a:t>
            </a:r>
          </a:p>
          <a:p>
            <a:pPr algn="l"/>
            <a:endParaRPr lang="en-US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    </a:t>
            </a:r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</a:rPr>
              <a:t>Passing Grade is a (D) or better (F) is not a passing grade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57" y="1122363"/>
            <a:ext cx="11912367" cy="9245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Cardinal Hour – Tutoring/Lunch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57" y="2491531"/>
            <a:ext cx="11912367" cy="405188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Tutoring is built into your student’s schedule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Students have access to their teachers during lunch hour</a:t>
            </a:r>
          </a:p>
          <a:p>
            <a:pPr algn="l">
              <a:lnSpc>
                <a:spcPct val="200000"/>
              </a:lnSpc>
            </a:pPr>
            <a:endParaRPr lang="en-US" sz="200" dirty="0">
              <a:latin typeface="Georgia" panose="02040502050405020303" pitchFamily="18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Students are allowed to make up missing assignments at teachers’ discretion during Cardinal Hour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Parents can also use Cardinal Hour to meet with their student’s teachers</a:t>
            </a:r>
          </a:p>
        </p:txBody>
      </p:sp>
    </p:spTree>
    <p:extLst>
      <p:ext uri="{BB962C8B-B14F-4D97-AF65-F5344CB8AC3E}">
        <p14:creationId xmlns:p14="http://schemas.microsoft.com/office/powerpoint/2010/main" val="8789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688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Georgia" panose="02040502050405020303" pitchFamily="18" charset="0"/>
              </a:rPr>
              <a:t>Attendance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446" y="2525086"/>
            <a:ext cx="11794921" cy="343948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>
                <a:latin typeface="Georgia" panose="02040502050405020303" pitchFamily="18" charset="0"/>
              </a:rPr>
              <a:t>The Attendance Policy of the School City of East Chicago is in compliance with the Indiana Department of Education attendance policy that requires each student to attend school 95% of the school year.  </a:t>
            </a:r>
          </a:p>
          <a:p>
            <a:pPr algn="l"/>
            <a:endParaRPr lang="en-US" sz="3600" dirty="0">
              <a:latin typeface="Georgia" panose="02040502050405020303" pitchFamily="18" charset="0"/>
            </a:endParaRPr>
          </a:p>
          <a:p>
            <a:pPr algn="l"/>
            <a:r>
              <a:rPr lang="en-US" sz="3600" dirty="0">
                <a:latin typeface="Georgia" panose="02040502050405020303" pitchFamily="18" charset="0"/>
              </a:rPr>
              <a:t>     “</a:t>
            </a:r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This includes both excused and unexcused absences</a:t>
            </a:r>
            <a:r>
              <a:rPr lang="en-US" sz="3600" dirty="0">
                <a:latin typeface="Georgia" panose="02040502050405020303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61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13" y="520117"/>
            <a:ext cx="11954312" cy="13841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The State is in full control….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13" y="2239861"/>
            <a:ext cx="11954312" cy="435388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This is why it is imperative for your student to come to school everyday on time and be 100% prepared to learn  </a:t>
            </a:r>
          </a:p>
          <a:p>
            <a:pPr algn="l"/>
            <a:endParaRPr lang="en-US" sz="1200" dirty="0">
              <a:latin typeface="Georgia" panose="020405020504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Doing classwork and homework</a:t>
            </a:r>
          </a:p>
          <a:p>
            <a:pPr algn="l"/>
            <a:endParaRPr lang="en-US" sz="1200" dirty="0">
              <a:latin typeface="Georgia" panose="020405020504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Asking questions</a:t>
            </a:r>
          </a:p>
          <a:p>
            <a:pPr algn="l"/>
            <a:endParaRPr lang="en-US" sz="1200" dirty="0">
              <a:latin typeface="Georgia" panose="020405020504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Understanding what is expected of them as a student</a:t>
            </a:r>
          </a:p>
          <a:p>
            <a:pPr algn="l"/>
            <a:endParaRPr lang="en-US" sz="32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45" y="1122363"/>
            <a:ext cx="11929145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Georgia" panose="02040502050405020303" pitchFamily="18" charset="0"/>
              </a:rPr>
              <a:t>Summer Reading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Georgia" panose="02040502050405020303" pitchFamily="18" charset="0"/>
              </a:rPr>
              <a:t>Will be announced in May 2018</a:t>
            </a:r>
          </a:p>
        </p:txBody>
      </p:sp>
    </p:spTree>
    <p:extLst>
      <p:ext uri="{BB962C8B-B14F-4D97-AF65-F5344CB8AC3E}">
        <p14:creationId xmlns:p14="http://schemas.microsoft.com/office/powerpoint/2010/main" val="41683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191386"/>
            <a:ext cx="11958084" cy="64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85060"/>
            <a:ext cx="11844669" cy="66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" y="83127"/>
            <a:ext cx="1187680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295276"/>
            <a:ext cx="10858501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152400"/>
            <a:ext cx="108680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2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1" y="1929468"/>
            <a:ext cx="12013034" cy="4538444"/>
          </a:xfrm>
        </p:spPr>
        <p:txBody>
          <a:bodyPr>
            <a:normAutofit fontScale="90000"/>
          </a:bodyPr>
          <a:lstStyle/>
          <a:p>
            <a:pPr>
              <a:buClr>
                <a:srgbClr val="FF0000"/>
              </a:buClr>
            </a:pP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6700" b="1" dirty="0">
                <a:solidFill>
                  <a:srgbClr val="002060"/>
                </a:solidFill>
                <a:latin typeface="Georgia" panose="02040502050405020303" pitchFamily="18" charset="0"/>
              </a:rPr>
              <a:t>Freshmen Team</a:t>
            </a:r>
            <a: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dirty="0">
                <a:latin typeface="Georgia" panose="02040502050405020303" pitchFamily="18" charset="0"/>
              </a:rPr>
              <a:t/>
            </a: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Mr. Garcia – Assistant Principal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Mrs. Fuller – Freshmen Counselor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Mr. Williams – Freshmen Social Worker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Mr. Brown – Director of Career and Technical Education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Ms. Talley – Site Coordinator for Communities In School</a:t>
            </a:r>
            <a:br>
              <a:rPr lang="en-US" sz="3600" dirty="0">
                <a:latin typeface="Georgia" panose="02040502050405020303" pitchFamily="18" charset="0"/>
              </a:rPr>
            </a:b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007" y="6467911"/>
            <a:ext cx="10519795" cy="24198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24" y="604008"/>
            <a:ext cx="11887200" cy="19965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Communities In Schools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FACTS: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6" y="3429000"/>
            <a:ext cx="11850848" cy="305569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Communities In Schools identifies existing community resources and forms partnerships for the benefit of the student and families</a:t>
            </a:r>
          </a:p>
          <a:p>
            <a:pPr algn="l"/>
            <a:endParaRPr lang="en-US" sz="2000" dirty="0">
              <a:latin typeface="Georgia" panose="020405020504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Site Coordinators tracks outcomes for the student population it serves; 80-90% of students tracked make better grades, stay in school and have fewer discipline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3457"/>
            <a:ext cx="9144000" cy="20217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Communities In Schools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SUCCESSFUL MODEL:</a:t>
            </a:r>
            <a:b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02" y="2441196"/>
            <a:ext cx="11870422" cy="41022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The Coordinator works with school staff to: </a:t>
            </a:r>
          </a:p>
          <a:p>
            <a:endParaRPr lang="en-US" sz="1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Identify students at risk of not graduating</a:t>
            </a:r>
          </a:p>
          <a:p>
            <a:pPr algn="l"/>
            <a:endParaRPr lang="en-US" sz="1100" dirty="0">
              <a:latin typeface="Georgia" panose="020405020504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Assess school and student needs</a:t>
            </a:r>
          </a:p>
          <a:p>
            <a:pPr algn="l"/>
            <a:endParaRPr lang="en-US" sz="1100" dirty="0">
              <a:latin typeface="Georgia" panose="020405020504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Establish relationships with local businesses, social service agencies, health care providers, and parent and volunteer organizations to harness needed resources</a:t>
            </a:r>
          </a:p>
          <a:p>
            <a:pPr algn="l"/>
            <a:endParaRPr lang="en-US" sz="1100" dirty="0">
              <a:latin typeface="Georgia" panose="020405020504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CIS connects services with student needs, on a one time basis or through a monitored case management system</a:t>
            </a:r>
          </a:p>
          <a:p>
            <a:pPr algn="l"/>
            <a:endParaRPr lang="en-US" sz="1200" dirty="0">
              <a:latin typeface="Georgia" panose="020405020504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CIS also brings community resources to students and families through after-school programs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7898"/>
            <a:ext cx="9144000" cy="16945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Communities In Schools 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PRIORITIES: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23" y="2491530"/>
            <a:ext cx="11945923" cy="4160939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latin typeface="Georgia" panose="02040502050405020303" pitchFamily="18" charset="0"/>
              </a:rPr>
              <a:t>Support and enhance family involvement initiatives</a:t>
            </a:r>
          </a:p>
          <a:p>
            <a:pPr marL="457200" indent="-4572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latin typeface="Georgia" panose="02040502050405020303" pitchFamily="18" charset="0"/>
              </a:rPr>
              <a:t>Expand and enhance mentoring, tutoring, and other volunteer activities</a:t>
            </a:r>
          </a:p>
          <a:p>
            <a:pPr marL="457200" indent="-4572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latin typeface="Georgia" panose="02040502050405020303" pitchFamily="18" charset="0"/>
              </a:rPr>
              <a:t>Connect targeted students with existing supportive services</a:t>
            </a:r>
          </a:p>
          <a:p>
            <a:pPr marL="457200" indent="-4572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latin typeface="Georgia" panose="02040502050405020303" pitchFamily="18" charset="0"/>
              </a:rPr>
              <a:t>Promote college and workforce preparation activities</a:t>
            </a:r>
          </a:p>
          <a:p>
            <a:pPr marL="457200" indent="-4572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latin typeface="Georgia" panose="02040502050405020303" pitchFamily="18" charset="0"/>
              </a:rPr>
              <a:t>Support early literacy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4" y="381000"/>
            <a:ext cx="10887075" cy="13906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Freshmen Bridge Academy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" y="2095500"/>
            <a:ext cx="10791824" cy="4029075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Georgia" panose="02040502050405020303" pitchFamily="18" charset="0"/>
              </a:rPr>
              <a:t>Eighth graders transitioning to the ninth grade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Georgia" panose="02040502050405020303" pitchFamily="18" charset="0"/>
              </a:rPr>
              <a:t>Monday – Thursday from 8:00am to 2:00pm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Georgia" panose="02040502050405020303" pitchFamily="18" charset="0"/>
              </a:rPr>
              <a:t>Three weeks during the summer (date will be announced)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Georgia" panose="02040502050405020303" pitchFamily="18" charset="0"/>
              </a:rPr>
              <a:t>Must sign up if you are interested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smtClean="0">
                <a:latin typeface="Georgia" panose="02040502050405020303" pitchFamily="18" charset="0"/>
              </a:rPr>
              <a:t>Students </a:t>
            </a:r>
            <a:r>
              <a:rPr lang="en-US" sz="3600" dirty="0" smtClean="0">
                <a:latin typeface="Georgia" panose="02040502050405020303" pitchFamily="18" charset="0"/>
              </a:rPr>
              <a:t>will earn an elective credit towards 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09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88A799-F111-4343-8D9D-4ECB020B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29309"/>
            <a:ext cx="11924146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DEE00C-CA94-4B2E-9D6A-C3046010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7" y="110837"/>
            <a:ext cx="11896437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AAF149-88D4-4D1A-8B68-FD89A785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" y="73891"/>
            <a:ext cx="11877964" cy="66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A1DC29-7F1C-4A82-862D-3E81BE1D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157018"/>
            <a:ext cx="11850254" cy="6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5F88C9-4B0E-44DF-8273-46E122B7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57019"/>
            <a:ext cx="11933381" cy="6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C4606C-7E7D-4A99-8F68-0A26F773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38545"/>
            <a:ext cx="11831782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8173"/>
            <a:ext cx="9144000" cy="126673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Central High School Expectations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23" y="1744910"/>
            <a:ext cx="12071758" cy="4949505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School starts at </a:t>
            </a:r>
            <a:r>
              <a:rPr lang="en-US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7:30am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Students are expected to be in their first period class and ready to learn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Students will take seven classes per semester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Students will take one full year of Physical Education and must purchase a gym uniform</a:t>
            </a:r>
          </a:p>
          <a:p>
            <a:pPr algn="l">
              <a:lnSpc>
                <a:spcPct val="200000"/>
              </a:lnSpc>
            </a:pPr>
            <a:endParaRPr lang="en-US" sz="400" dirty="0">
              <a:latin typeface="Georgia" panose="02040502050405020303" pitchFamily="18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Students will take Preparing for College and Careers; where they will follow the class room curriculum and create a Portfolio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Students will be given a Planner to use for the entire school year to keep up with all academic assignments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600" dirty="0">
                <a:latin typeface="Georgia" panose="02040502050405020303" pitchFamily="18" charset="0"/>
              </a:rPr>
              <a:t>Students will maintain a Weekly Progress Report based on academic achievements</a:t>
            </a:r>
          </a:p>
          <a:p>
            <a:pPr>
              <a:lnSpc>
                <a:spcPct val="200000"/>
              </a:lnSpc>
            </a:pP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1978AA-222C-4D0C-9970-EEE1DFF4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0" y="147783"/>
            <a:ext cx="11924146" cy="65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9834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6700" b="1" dirty="0">
                <a:solidFill>
                  <a:srgbClr val="002060"/>
                </a:solidFill>
                <a:latin typeface="Georgia" panose="02040502050405020303" pitchFamily="18" charset="0"/>
              </a:rPr>
              <a:t>Academic School Year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947" y="2978091"/>
            <a:ext cx="11845255" cy="361565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5100" dirty="0">
                <a:latin typeface="Georgia" panose="02040502050405020303" pitchFamily="18" charset="0"/>
              </a:rPr>
              <a:t>Divided into </a:t>
            </a:r>
            <a:r>
              <a:rPr lang="en-US" sz="5100" dirty="0">
                <a:solidFill>
                  <a:srgbClr val="FF0000"/>
                </a:solidFill>
                <a:latin typeface="Georgia" panose="02040502050405020303" pitchFamily="18" charset="0"/>
              </a:rPr>
              <a:t>four quarters </a:t>
            </a:r>
            <a:r>
              <a:rPr lang="en-US" sz="5100" dirty="0">
                <a:latin typeface="Georgia" panose="02040502050405020303" pitchFamily="18" charset="0"/>
              </a:rPr>
              <a:t>per school year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5100" dirty="0">
                <a:latin typeface="Georgia" panose="02040502050405020303" pitchFamily="18" charset="0"/>
              </a:rPr>
              <a:t>Divided into </a:t>
            </a:r>
            <a:r>
              <a:rPr lang="en-US" sz="5100" dirty="0">
                <a:solidFill>
                  <a:srgbClr val="FF0000"/>
                </a:solidFill>
                <a:latin typeface="Georgia" panose="02040502050405020303" pitchFamily="18" charset="0"/>
              </a:rPr>
              <a:t>two semesters </a:t>
            </a:r>
            <a:r>
              <a:rPr lang="en-US" sz="5100" dirty="0">
                <a:latin typeface="Georgia" panose="02040502050405020303" pitchFamily="18" charset="0"/>
              </a:rPr>
              <a:t>per school year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5100" dirty="0">
                <a:latin typeface="Georgia" panose="02040502050405020303" pitchFamily="18" charset="0"/>
              </a:rPr>
              <a:t>Students will receive academic progress reports throughout the school year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5100" dirty="0">
                <a:latin typeface="Georgia" panose="02040502050405020303" pitchFamily="18" charset="0"/>
              </a:rPr>
              <a:t>Students will receive report cards at the end of each quarter</a:t>
            </a:r>
          </a:p>
          <a:p>
            <a:pPr algn="l"/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5" y="562062"/>
            <a:ext cx="11014745" cy="2189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Understanding the 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TWO Semesters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79" y="2659310"/>
            <a:ext cx="11945923" cy="3432396"/>
          </a:xfrm>
        </p:spPr>
        <p:txBody>
          <a:bodyPr>
            <a:normAutofit fontScale="92500"/>
          </a:bodyPr>
          <a:lstStyle/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Quarter one and quarter two grades along with a final exam grade will be calculated to earn a 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(Semester I) </a:t>
            </a:r>
            <a:r>
              <a:rPr lang="en-US" dirty="0">
                <a:latin typeface="Georgia" panose="02040502050405020303" pitchFamily="18" charset="0"/>
              </a:rPr>
              <a:t>grade which will appear on students’ report card and high school transcript</a:t>
            </a:r>
          </a:p>
          <a:p>
            <a:pPr algn="l">
              <a:lnSpc>
                <a:spcPct val="120000"/>
              </a:lnSpc>
            </a:pPr>
            <a:endParaRPr lang="en-US" sz="700" dirty="0">
              <a:latin typeface="Georgia" panose="02040502050405020303" pitchFamily="18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Quarter three and quarter four grades along with a final exam grade will be calculated to earn a 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(Semester II) </a:t>
            </a:r>
            <a:r>
              <a:rPr lang="en-US" dirty="0">
                <a:latin typeface="Georgia" panose="02040502050405020303" pitchFamily="18" charset="0"/>
              </a:rPr>
              <a:t>grade which will appear on students’ report card and high school transcript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Please understand that all four quarters are not calculated together</a:t>
            </a:r>
          </a:p>
        </p:txBody>
      </p:sp>
    </p:spTree>
    <p:extLst>
      <p:ext uri="{BB962C8B-B14F-4D97-AF65-F5344CB8AC3E}">
        <p14:creationId xmlns:p14="http://schemas.microsoft.com/office/powerpoint/2010/main" val="3255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1" y="1778466"/>
            <a:ext cx="12013034" cy="7466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State of Indiana Requirements 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(Core 40) Diploma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ALSO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5" y="2441196"/>
            <a:ext cx="11825681" cy="4202885"/>
          </a:xfrm>
        </p:spPr>
        <p:txBody>
          <a:bodyPr>
            <a:normAutofit fontScale="62500" lnSpcReduction="20000"/>
          </a:bodyPr>
          <a:lstStyle/>
          <a:p>
            <a:r>
              <a:rPr lang="en-US" sz="7700" b="1" dirty="0">
                <a:solidFill>
                  <a:srgbClr val="002060"/>
                </a:solidFill>
                <a:latin typeface="Georgia" panose="02040502050405020303" pitchFamily="18" charset="0"/>
              </a:rPr>
              <a:t>Graduation Pathways</a:t>
            </a:r>
          </a:p>
          <a:p>
            <a:endParaRPr lang="en-US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71500" indent="-5715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latin typeface="Georgia" panose="02040502050405020303" pitchFamily="18" charset="0"/>
              </a:rPr>
              <a:t>High School Diploma</a:t>
            </a:r>
          </a:p>
          <a:p>
            <a:pPr marL="571500" indent="-571500" algn="l">
              <a:lnSpc>
                <a:spcPct val="220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latin typeface="Georgia" panose="02040502050405020303" pitchFamily="18" charset="0"/>
              </a:rPr>
              <a:t>Learn and Demonstrate Employability Skills</a:t>
            </a:r>
          </a:p>
          <a:p>
            <a:pPr marL="571500" indent="-571500" algn="l">
              <a:lnSpc>
                <a:spcPct val="210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latin typeface="Georgia" panose="02040502050405020303" pitchFamily="18" charset="0"/>
              </a:rPr>
              <a:t>Postsecondary – Ready Competencies</a:t>
            </a:r>
          </a:p>
        </p:txBody>
      </p:sp>
    </p:spTree>
    <p:extLst>
      <p:ext uri="{BB962C8B-B14F-4D97-AF65-F5344CB8AC3E}">
        <p14:creationId xmlns:p14="http://schemas.microsoft.com/office/powerpoint/2010/main" val="21033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0" y="457200"/>
            <a:ext cx="5352176" cy="12373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Understanding the (Core 40) by Subject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12" y="1786855"/>
            <a:ext cx="6635691" cy="418610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4 years </a:t>
            </a:r>
            <a:r>
              <a:rPr lang="en-US" sz="2400" dirty="0">
                <a:latin typeface="Georgia" panose="02040502050405020303" pitchFamily="18" charset="0"/>
              </a:rPr>
              <a:t>of English / 2 credits each year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3 years </a:t>
            </a:r>
            <a:r>
              <a:rPr lang="en-US" sz="2400" dirty="0">
                <a:latin typeface="Georgia" panose="02040502050405020303" pitchFamily="18" charset="0"/>
              </a:rPr>
              <a:t>of Math / 2 credits each year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3 years </a:t>
            </a:r>
            <a:r>
              <a:rPr lang="en-US" sz="2400" dirty="0">
                <a:latin typeface="Georgia" panose="02040502050405020303" pitchFamily="18" charset="0"/>
              </a:rPr>
              <a:t>of Science / 2 credits each year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3 years </a:t>
            </a:r>
            <a:r>
              <a:rPr lang="en-US" sz="2400" dirty="0">
                <a:latin typeface="Georgia" panose="02040502050405020303" pitchFamily="18" charset="0"/>
              </a:rPr>
              <a:t>of Social Studies / 2 credits each year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Passing Grade is a (D) or better </a:t>
            </a:r>
          </a:p>
          <a:p>
            <a:pPr algn="ctr"/>
            <a:r>
              <a:rPr lang="en-US" sz="2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(F) is not a passing grade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242" y="92279"/>
            <a:ext cx="597575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1" y="365125"/>
            <a:ext cx="1119440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Understanding the (Core 40) 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Directed Electives / 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8" y="1825625"/>
            <a:ext cx="5659192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Directed Electives </a:t>
            </a:r>
            <a:r>
              <a:rPr lang="en-US" dirty="0">
                <a:latin typeface="Georgia" panose="02040502050405020303" pitchFamily="18" charset="0"/>
              </a:rPr>
              <a:t>can be done over the course of (4) years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Students can earn over (5) DE credits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Spanish or French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Art or *Music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CTE – Career Pathway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1" y="1825625"/>
            <a:ext cx="5828762" cy="1072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1825624"/>
            <a:ext cx="5659191" cy="1072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3" y="3280095"/>
            <a:ext cx="5828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Electives</a:t>
            </a:r>
            <a:r>
              <a:rPr lang="en-US" sz="2800" dirty="0">
                <a:latin typeface="Georgia" panose="02040502050405020303" pitchFamily="18" charset="0"/>
              </a:rPr>
              <a:t> can be done over the course of (4) years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Georgia" panose="02040502050405020303" pitchFamily="18" charset="0"/>
              </a:rPr>
              <a:t>Students will most likely earn more then (6) Elective credits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Georgia" panose="02040502050405020303" pitchFamily="18" charset="0"/>
              </a:rPr>
              <a:t>Eighth period class with (CIS)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Georgia" panose="02040502050405020303" pitchFamily="18" charset="0"/>
              </a:rPr>
              <a:t>Math Lab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Georgia" panose="02040502050405020303" pitchFamily="18" charset="0"/>
              </a:rPr>
              <a:t>I - Lit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Georgia" panose="02040502050405020303" pitchFamily="18" charset="0"/>
              </a:rPr>
              <a:t>Career Pathways </a:t>
            </a:r>
          </a:p>
        </p:txBody>
      </p:sp>
    </p:spTree>
    <p:extLst>
      <p:ext uri="{BB962C8B-B14F-4D97-AF65-F5344CB8AC3E}">
        <p14:creationId xmlns:p14="http://schemas.microsoft.com/office/powerpoint/2010/main" val="32013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C8C6DD-C322-47F9-991E-DEB79145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6" y="2013528"/>
            <a:ext cx="11752975" cy="150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E387C-6821-402A-88AB-630095947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1127"/>
            <a:ext cx="9144000" cy="13300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Required as well…..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0EA47-BFAB-4A0F-9479-C651C7DEE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6" y="4100944"/>
            <a:ext cx="11842882" cy="232756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FF0000"/>
                </a:solidFill>
                <a:latin typeface="Georgia" panose="02040502050405020303" pitchFamily="18" charset="0"/>
              </a:rPr>
              <a:t>1 full year </a:t>
            </a:r>
            <a:r>
              <a:rPr lang="en-US" sz="4000" dirty="0">
                <a:latin typeface="Georgia" panose="02040502050405020303" pitchFamily="18" charset="0"/>
              </a:rPr>
              <a:t>of Physical Education; must dress every class and must purchase a gym uniform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FF0000"/>
                </a:solidFill>
                <a:latin typeface="Georgia" panose="02040502050405020303" pitchFamily="18" charset="0"/>
              </a:rPr>
              <a:t>1 semester </a:t>
            </a:r>
            <a:r>
              <a:rPr lang="en-US" sz="4000" dirty="0">
                <a:latin typeface="Georgia" panose="02040502050405020303" pitchFamily="18" charset="0"/>
              </a:rPr>
              <a:t>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796</Words>
  <Application>Microsoft Office PowerPoint</Application>
  <PresentationFormat>Widescreen</PresentationFormat>
  <Paragraphs>122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Welcome Class of 2022  Parent Information Night </vt:lpstr>
      <vt:lpstr>      Freshmen Team  Mr. Garcia – Assistant Principal  Mrs. Fuller – Freshmen Counselor  Mr. Williams – Freshmen Social Worker  Mr. Brown – Director of Career and Technical Education  Ms. Talley – Site Coordinator for Communities In School </vt:lpstr>
      <vt:lpstr>Central High School Expectations</vt:lpstr>
      <vt:lpstr>    Academic School Year </vt:lpstr>
      <vt:lpstr> Understanding the  TWO Semesters </vt:lpstr>
      <vt:lpstr>State of Indiana Requirements  (Core 40) Diploma ALSO</vt:lpstr>
      <vt:lpstr>Understanding the (Core 40) by Subject</vt:lpstr>
      <vt:lpstr>Understanding the (Core 40)  Directed Electives / Electives</vt:lpstr>
      <vt:lpstr>Required as well…..</vt:lpstr>
      <vt:lpstr>Failing Classes as a Freshmen</vt:lpstr>
      <vt:lpstr>Cardinal Hour – Tutoring/Lunch</vt:lpstr>
      <vt:lpstr>Attendance</vt:lpstr>
      <vt:lpstr>The State is in full control….</vt:lpstr>
      <vt:lpstr>Summer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 In Schools  FACTS:</vt:lpstr>
      <vt:lpstr>     Communities In Schools  SUCCESSFUL MODEL: </vt:lpstr>
      <vt:lpstr>Communities In Schools   PRIORITIES:</vt:lpstr>
      <vt:lpstr>Freshmen Bridge Academy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City of East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2022  Parent Information Night</dc:title>
  <dc:creator>Jacqualyn Fuller</dc:creator>
  <cp:lastModifiedBy>Jacqualyn Fuller</cp:lastModifiedBy>
  <cp:revision>62</cp:revision>
  <dcterms:created xsi:type="dcterms:W3CDTF">2018-03-02T00:24:32Z</dcterms:created>
  <dcterms:modified xsi:type="dcterms:W3CDTF">2018-03-12T16:36:20Z</dcterms:modified>
</cp:coreProperties>
</file>