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76" r:id="rId4"/>
    <p:sldId id="261" r:id="rId5"/>
    <p:sldId id="278" r:id="rId6"/>
    <p:sldId id="280" r:id="rId7"/>
    <p:sldId id="282" r:id="rId8"/>
    <p:sldId id="288" r:id="rId9"/>
    <p:sldId id="279" r:id="rId10"/>
    <p:sldId id="281" r:id="rId11"/>
    <p:sldId id="284" r:id="rId12"/>
    <p:sldId id="289" r:id="rId13"/>
    <p:sldId id="28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AtMHrgUAd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z1xzBYppW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lerance.org/classroom-resources/tolerance-lessons/understanding-disabiliti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Diversity and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2017</a:t>
            </a:r>
          </a:p>
        </p:txBody>
      </p:sp>
    </p:spTree>
    <p:extLst>
      <p:ext uri="{BB962C8B-B14F-4D97-AF65-F5344CB8AC3E}">
        <p14:creationId xmlns:p14="http://schemas.microsoft.com/office/powerpoint/2010/main" val="134366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okay if you say, “See you later!” or use other idiomatic expressions to someone who is blind.  They use these expressions too!</a:t>
            </a:r>
          </a:p>
          <a:p>
            <a:r>
              <a:rPr lang="en-US" dirty="0"/>
              <a:t>Don’t tease or laugh at a person with a speech disability.  Their ability to communicate effectively is not a joke.</a:t>
            </a:r>
          </a:p>
          <a:p>
            <a:r>
              <a:rPr lang="en-US" dirty="0"/>
              <a:t>Not all disabilities are obvious.  A person may act in a way that seems strange to you.  Remember that this person might have a disability but still deserves equal respect and dignity.</a:t>
            </a:r>
          </a:p>
          <a:p>
            <a:r>
              <a:rPr lang="en-US" dirty="0"/>
              <a:t>People with developmental disabilities learn slowly.  Speak to the person in clear sentences but do not use baby talk or speak down to them.</a:t>
            </a:r>
          </a:p>
        </p:txBody>
      </p:sp>
    </p:spTree>
    <p:extLst>
      <p:ext uri="{BB962C8B-B14F-4D97-AF65-F5344CB8AC3E}">
        <p14:creationId xmlns:p14="http://schemas.microsoft.com/office/powerpoint/2010/main" val="403399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pic>
        <p:nvPicPr>
          <p:cNvPr id="4" name="7AtMHrgUAd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69576" y="2129246"/>
            <a:ext cx="8136573" cy="457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7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pic>
        <p:nvPicPr>
          <p:cNvPr id="4" name="kz1xzBYppW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7499" y="2070847"/>
            <a:ext cx="8192984" cy="460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8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new information did you learn from today?</a:t>
            </a:r>
          </a:p>
          <a:p>
            <a:r>
              <a:rPr lang="en-US" sz="2800" dirty="0"/>
              <a:t>What are some ways in which you might have been unintentionally insensitive to people with disabilities?</a:t>
            </a:r>
          </a:p>
          <a:p>
            <a:r>
              <a:rPr lang="en-US" sz="2800" dirty="0"/>
              <a:t>What are some ways to be more sensitive to others in the future?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56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stuck with you today?</a:t>
            </a:r>
          </a:p>
        </p:txBody>
      </p:sp>
    </p:spTree>
    <p:extLst>
      <p:ext uri="{BB962C8B-B14F-4D97-AF65-F5344CB8AC3E}">
        <p14:creationId xmlns:p14="http://schemas.microsoft.com/office/powerpoint/2010/main" val="33213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will:</a:t>
            </a:r>
          </a:p>
          <a:p>
            <a:pPr lvl="1"/>
            <a:r>
              <a:rPr lang="en-US" sz="2400" dirty="0"/>
              <a:t>Demonstrate respect of diversity;</a:t>
            </a:r>
          </a:p>
          <a:p>
            <a:pPr lvl="1"/>
            <a:r>
              <a:rPr lang="en-US" sz="2400" dirty="0"/>
              <a:t>Demonstrate support to those who are bullied, unaccepted, or experiencing stress, which may include making a report;</a:t>
            </a:r>
          </a:p>
          <a:p>
            <a:pPr lvl="1"/>
            <a:r>
              <a:rPr lang="en-US" sz="2400" dirty="0"/>
              <a:t>Understand the importance of respectful behavior towards self and others in relation to academic, career, and life goals;</a:t>
            </a:r>
          </a:p>
          <a:p>
            <a:pPr lvl="1"/>
            <a:r>
              <a:rPr lang="en-US" sz="2400" dirty="0"/>
              <a:t>Increase knowledge about people with disabilities;</a:t>
            </a:r>
          </a:p>
          <a:p>
            <a:pPr lvl="1"/>
            <a:r>
              <a:rPr lang="en-US" sz="2400" dirty="0"/>
              <a:t>Explore ways to communicate sensitively with people with disabilities;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4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Share/Small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7806"/>
            <a:ext cx="11089313" cy="450668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With a partner, discuss:</a:t>
            </a:r>
          </a:p>
          <a:p>
            <a:pPr lvl="1"/>
            <a:r>
              <a:rPr lang="en-US" sz="2400" dirty="0"/>
              <a:t>What is the definition of the word </a:t>
            </a:r>
            <a:r>
              <a:rPr lang="en-US" sz="2400" i="1" dirty="0"/>
              <a:t>disability?</a:t>
            </a:r>
            <a:endParaRPr lang="en-US" sz="2400" dirty="0"/>
          </a:p>
          <a:p>
            <a:pPr lvl="1"/>
            <a:r>
              <a:rPr lang="en-US" sz="2400" dirty="0"/>
              <a:t>What are some examples of physical disabilities?</a:t>
            </a:r>
          </a:p>
          <a:p>
            <a:pPr lvl="1"/>
            <a:r>
              <a:rPr lang="en-US" sz="2400" dirty="0"/>
              <a:t>What questions do you have about certain disabilities?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with your partner to record your short definition and description of the term </a:t>
            </a:r>
            <a:r>
              <a:rPr lang="en-US" i="1" dirty="0"/>
              <a:t>disability.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some examples of </a:t>
            </a:r>
            <a:r>
              <a:rPr lang="en-US" b="1" u="sng" dirty="0"/>
              <a:t>disabilities that can be SEEN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5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6807"/>
          </a:xfrm>
        </p:spPr>
        <p:txBody>
          <a:bodyPr>
            <a:normAutofit/>
          </a:bodyPr>
          <a:lstStyle/>
          <a:p>
            <a:pPr fontAlgn="base"/>
            <a:r>
              <a:rPr lang="en-US" b="1" u="sng" dirty="0"/>
              <a:t>diversity</a:t>
            </a:r>
            <a:r>
              <a:rPr lang="en-US" dirty="0"/>
              <a:t> (</a:t>
            </a:r>
            <a:r>
              <a:rPr lang="en-US" dirty="0" err="1"/>
              <a:t>dih</a:t>
            </a:r>
            <a:r>
              <a:rPr lang="en-US" dirty="0"/>
              <a:t>-</a:t>
            </a:r>
            <a:r>
              <a:rPr lang="en-US" dirty="0" err="1"/>
              <a:t>vur</a:t>
            </a:r>
            <a:r>
              <a:rPr lang="en-US" dirty="0"/>
              <a:t>-</a:t>
            </a:r>
            <a:r>
              <a:rPr lang="en-US" dirty="0" err="1"/>
              <a:t>si</a:t>
            </a:r>
            <a:r>
              <a:rPr lang="en-US" dirty="0"/>
              <a:t>-tee)</a:t>
            </a:r>
            <a:br>
              <a:rPr lang="en-US" dirty="0"/>
            </a:br>
            <a:r>
              <a:rPr lang="en-US" i="1" dirty="0"/>
              <a:t>(noun)</a:t>
            </a:r>
            <a:r>
              <a:rPr lang="en-US" b="1" dirty="0"/>
              <a:t> </a:t>
            </a:r>
            <a:r>
              <a:rPr lang="en-US" dirty="0"/>
              <a:t>Being different.</a:t>
            </a:r>
          </a:p>
          <a:p>
            <a:r>
              <a:rPr lang="en-US" b="1" u="sng" dirty="0"/>
              <a:t>disability</a:t>
            </a:r>
            <a:r>
              <a:rPr lang="en-US" dirty="0"/>
              <a:t> [dis-</a:t>
            </a:r>
            <a:r>
              <a:rPr lang="en-US" i="1" dirty="0"/>
              <a:t>uh</a:t>
            </a:r>
            <a:r>
              <a:rPr lang="en-US" dirty="0"/>
              <a:t>-</a:t>
            </a:r>
            <a:r>
              <a:rPr lang="en-US" b="1" dirty="0" err="1"/>
              <a:t>bil</a:t>
            </a:r>
            <a:r>
              <a:rPr lang="en-US" dirty="0"/>
              <a:t>-</a:t>
            </a:r>
            <a:r>
              <a:rPr lang="en-US" dirty="0" err="1"/>
              <a:t>i</a:t>
            </a:r>
            <a:r>
              <a:rPr lang="en-US" dirty="0"/>
              <a:t>-tee] (</a:t>
            </a:r>
            <a:r>
              <a:rPr lang="en-US" i="1" dirty="0"/>
              <a:t>noun</a:t>
            </a:r>
            <a:r>
              <a:rPr lang="en-US" dirty="0"/>
              <a:t>) a condition of having a physical or mental impairment</a:t>
            </a:r>
          </a:p>
          <a:p>
            <a:r>
              <a:rPr lang="en-US" b="1" u="sng" dirty="0"/>
              <a:t>sensitivity</a:t>
            </a:r>
            <a:r>
              <a:rPr lang="en-US" dirty="0"/>
              <a:t> [</a:t>
            </a:r>
            <a:r>
              <a:rPr lang="en-US" dirty="0" err="1"/>
              <a:t>sen</a:t>
            </a:r>
            <a:r>
              <a:rPr lang="en-US" dirty="0"/>
              <a:t>-</a:t>
            </a:r>
            <a:r>
              <a:rPr lang="en-US" dirty="0" err="1"/>
              <a:t>si</a:t>
            </a:r>
            <a:r>
              <a:rPr lang="en-US" dirty="0"/>
              <a:t>-</a:t>
            </a:r>
            <a:r>
              <a:rPr lang="en-US" b="1" dirty="0" err="1"/>
              <a:t>tiv</a:t>
            </a:r>
            <a:r>
              <a:rPr lang="en-US" dirty="0"/>
              <a:t>-</a:t>
            </a:r>
            <a:r>
              <a:rPr lang="en-US" dirty="0" err="1"/>
              <a:t>i</a:t>
            </a:r>
            <a:r>
              <a:rPr lang="en-US" dirty="0"/>
              <a:t>-tee] </a:t>
            </a:r>
            <a:r>
              <a:rPr lang="en-US" i="1" dirty="0"/>
              <a:t>(noun)</a:t>
            </a:r>
            <a:r>
              <a:rPr lang="en-US" dirty="0"/>
              <a:t> an understanding of others’ feelings and emotions</a:t>
            </a:r>
          </a:p>
          <a:p>
            <a:pPr fontAlgn="base"/>
            <a:endParaRPr lang="en-US" dirty="0"/>
          </a:p>
          <a:p>
            <a:pPr fontAlgn="base"/>
            <a:r>
              <a:rPr lang="en-US" sz="1200" i="1" dirty="0"/>
              <a:t>Taken from https://www.tolerance.org/classroom-resources/tolerance-lessons/understanding-disabilities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0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Activity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the handout “Researching Disabilities” to help structure your work.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you have completed the worksheet together, discuss:</a:t>
            </a:r>
          </a:p>
          <a:p>
            <a:pPr lvl="1"/>
            <a:r>
              <a:rPr lang="en-US" sz="2400" dirty="0"/>
              <a:t>Did you have any stereotypes about people with this disability before learning more about it?</a:t>
            </a:r>
          </a:p>
          <a:p>
            <a:pPr lvl="1"/>
            <a:r>
              <a:rPr lang="en-US" sz="2400" dirty="0"/>
              <a:t>How has learning more about this disability changed your views?</a:t>
            </a:r>
          </a:p>
        </p:txBody>
      </p:sp>
    </p:spTree>
    <p:extLst>
      <p:ext uri="{BB962C8B-B14F-4D97-AF65-F5344CB8AC3E}">
        <p14:creationId xmlns:p14="http://schemas.microsoft.com/office/powerpoint/2010/main" val="272517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8617"/>
            <a:ext cx="9613861" cy="4545874"/>
          </a:xfrm>
        </p:spPr>
        <p:txBody>
          <a:bodyPr>
            <a:normAutofit/>
          </a:bodyPr>
          <a:lstStyle/>
          <a:p>
            <a:r>
              <a:rPr lang="en-US" sz="2800" dirty="0"/>
              <a:t>You will be assigned a new group.</a:t>
            </a:r>
          </a:p>
          <a:p>
            <a:r>
              <a:rPr lang="en-US" sz="2800" dirty="0"/>
              <a:t>When presenting your topic to your number group, discuss: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What are the basic facts about this disability?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What are the main challenges someone with this disability overcomes daily?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How can you support someone with this disability?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468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Sensitively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“Communicating positively and with sensitivity is a key way to help support and include people with disabilities.”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1300" i="1" dirty="0"/>
              <a:t>Taken from:  </a:t>
            </a:r>
            <a:r>
              <a:rPr lang="en-US" sz="1300" i="1" dirty="0">
                <a:hlinkClick r:id="rId2"/>
              </a:rPr>
              <a:t>https://www.tolerance.org/classroom-resources/tolerance-lessons/understanding-disabilities</a:t>
            </a:r>
            <a:r>
              <a:rPr lang="en-US" sz="13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93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Jeffy</a:t>
            </a:r>
            <a:r>
              <a:rPr lang="en-US" dirty="0"/>
              <a:t> Videos</a:t>
            </a:r>
          </a:p>
        </p:txBody>
      </p:sp>
    </p:spTree>
    <p:extLst>
      <p:ext uri="{BB962C8B-B14F-4D97-AF65-F5344CB8AC3E}">
        <p14:creationId xmlns:p14="http://schemas.microsoft.com/office/powerpoint/2010/main" val="330324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“person with a disability,” instead of “a disabled person.”  </a:t>
            </a:r>
          </a:p>
          <a:p>
            <a:pPr lvl="1"/>
            <a:r>
              <a:rPr lang="en-US" dirty="0"/>
              <a:t>For example, “He has autism,” not “He is autistic.”</a:t>
            </a:r>
          </a:p>
          <a:p>
            <a:r>
              <a:rPr lang="en-US" dirty="0"/>
              <a:t>Avoid using outdated and offensive terms such as:</a:t>
            </a:r>
          </a:p>
          <a:p>
            <a:pPr lvl="1"/>
            <a:r>
              <a:rPr lang="en-US" dirty="0"/>
              <a:t>Handicapped</a:t>
            </a:r>
          </a:p>
          <a:p>
            <a:pPr lvl="1"/>
            <a:r>
              <a:rPr lang="en-US" dirty="0"/>
              <a:t>Crippled</a:t>
            </a:r>
          </a:p>
          <a:p>
            <a:pPr lvl="1"/>
            <a:r>
              <a:rPr lang="en-US" dirty="0"/>
              <a:t>Retarded</a:t>
            </a:r>
          </a:p>
          <a:p>
            <a:r>
              <a:rPr lang="en-US" dirty="0"/>
              <a:t>Instead try saying:</a:t>
            </a:r>
          </a:p>
          <a:p>
            <a:pPr lvl="1"/>
            <a:r>
              <a:rPr lang="en-US" dirty="0"/>
              <a:t>Differently abled</a:t>
            </a:r>
          </a:p>
          <a:p>
            <a:pPr lvl="1"/>
            <a:r>
              <a:rPr lang="en-US" dirty="0"/>
              <a:t>Physically challenged</a:t>
            </a:r>
          </a:p>
        </p:txBody>
      </p:sp>
    </p:spTree>
    <p:extLst>
      <p:ext uri="{BB962C8B-B14F-4D97-AF65-F5344CB8AC3E}">
        <p14:creationId xmlns:p14="http://schemas.microsoft.com/office/powerpoint/2010/main" val="5054113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1888</TotalTime>
  <Words>441</Words>
  <Application>Microsoft Office PowerPoint</Application>
  <PresentationFormat>Widescreen</PresentationFormat>
  <Paragraphs>61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Diversity and Disabilities</vt:lpstr>
      <vt:lpstr>Objectives:</vt:lpstr>
      <vt:lpstr>Pair Share/Small Group</vt:lpstr>
      <vt:lpstr>Key Terms</vt:lpstr>
      <vt:lpstr>Small Group Activity</vt:lpstr>
      <vt:lpstr>Large Group Activity</vt:lpstr>
      <vt:lpstr>Communicating Sensitively</vt:lpstr>
      <vt:lpstr>Jeffy Videos</vt:lpstr>
      <vt:lpstr>Some Tips</vt:lpstr>
      <vt:lpstr>Some Tips</vt:lpstr>
      <vt:lpstr>Video</vt:lpstr>
      <vt:lpstr>Video</vt:lpstr>
      <vt:lpstr>Lessons</vt:lpstr>
      <vt:lpstr>What stuck with you today?</vt:lpstr>
    </vt:vector>
  </TitlesOfParts>
  <Company>Zionsville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Sterotypes &amp; Prejudice</dc:title>
  <dc:creator>Samantha Vidal</dc:creator>
  <cp:lastModifiedBy>Samantha Vidal</cp:lastModifiedBy>
  <cp:revision>38</cp:revision>
  <dcterms:created xsi:type="dcterms:W3CDTF">2017-03-06T15:25:57Z</dcterms:created>
  <dcterms:modified xsi:type="dcterms:W3CDTF">2017-12-12T14:37:21Z</dcterms:modified>
</cp:coreProperties>
</file>