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</p:sldMasterIdLst>
  <p:notesMasterIdLst>
    <p:notesMasterId r:id="rId42"/>
  </p:notesMasterIdLst>
  <p:handoutMasterIdLst>
    <p:handoutMasterId r:id="rId43"/>
  </p:handoutMasterIdLst>
  <p:sldIdLst>
    <p:sldId id="299" r:id="rId3"/>
    <p:sldId id="387" r:id="rId4"/>
    <p:sldId id="386" r:id="rId5"/>
    <p:sldId id="398" r:id="rId6"/>
    <p:sldId id="377" r:id="rId7"/>
    <p:sldId id="389" r:id="rId8"/>
    <p:sldId id="399" r:id="rId9"/>
    <p:sldId id="370" r:id="rId10"/>
    <p:sldId id="361" r:id="rId11"/>
    <p:sldId id="281" r:id="rId12"/>
    <p:sldId id="393" r:id="rId13"/>
    <p:sldId id="392" r:id="rId14"/>
    <p:sldId id="394" r:id="rId15"/>
    <p:sldId id="380" r:id="rId16"/>
    <p:sldId id="396" r:id="rId17"/>
    <p:sldId id="395" r:id="rId18"/>
    <p:sldId id="390" r:id="rId19"/>
    <p:sldId id="304" r:id="rId20"/>
    <p:sldId id="335" r:id="rId21"/>
    <p:sldId id="306" r:id="rId22"/>
    <p:sldId id="308" r:id="rId23"/>
    <p:sldId id="309" r:id="rId24"/>
    <p:sldId id="391" r:id="rId25"/>
    <p:sldId id="310" r:id="rId26"/>
    <p:sldId id="311" r:id="rId27"/>
    <p:sldId id="312" r:id="rId28"/>
    <p:sldId id="313" r:id="rId29"/>
    <p:sldId id="314" r:id="rId30"/>
    <p:sldId id="315" r:id="rId31"/>
    <p:sldId id="318" r:id="rId32"/>
    <p:sldId id="285" r:id="rId33"/>
    <p:sldId id="332" r:id="rId34"/>
    <p:sldId id="303" r:id="rId35"/>
    <p:sldId id="364" r:id="rId36"/>
    <p:sldId id="363" r:id="rId37"/>
    <p:sldId id="365" r:id="rId38"/>
    <p:sldId id="397" r:id="rId39"/>
    <p:sldId id="374" r:id="rId40"/>
    <p:sldId id="338" r:id="rId4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92BCB1"/>
    <a:srgbClr val="FF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73" autoAdjust="0"/>
  </p:normalViewPr>
  <p:slideViewPr>
    <p:cSldViewPr>
      <p:cViewPr>
        <p:scale>
          <a:sx n="66" d="100"/>
          <a:sy n="66" d="100"/>
        </p:scale>
        <p:origin x="-1738" y="-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455"/>
          </a:xfrm>
          <a:prstGeom prst="rect">
            <a:avLst/>
          </a:prstGeom>
        </p:spPr>
        <p:txBody>
          <a:bodyPr vert="horz" lIns="92596" tIns="46297" rIns="92596" bIns="462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1"/>
            <a:ext cx="3056414" cy="465455"/>
          </a:xfrm>
          <a:prstGeom prst="rect">
            <a:avLst/>
          </a:prstGeom>
        </p:spPr>
        <p:txBody>
          <a:bodyPr vert="horz" lIns="92596" tIns="46297" rIns="92596" bIns="46297" rtlCol="0"/>
          <a:lstStyle>
            <a:lvl1pPr algn="r">
              <a:defRPr sz="1200"/>
            </a:lvl1pPr>
          </a:lstStyle>
          <a:p>
            <a:fld id="{D2ADFB63-9CE6-4729-89E9-63C1A5358A2B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56414" cy="465455"/>
          </a:xfrm>
          <a:prstGeom prst="rect">
            <a:avLst/>
          </a:prstGeom>
        </p:spPr>
        <p:txBody>
          <a:bodyPr vert="horz" lIns="92596" tIns="46297" rIns="92596" bIns="462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1"/>
            <a:ext cx="3056414" cy="465455"/>
          </a:xfrm>
          <a:prstGeom prst="rect">
            <a:avLst/>
          </a:prstGeom>
        </p:spPr>
        <p:txBody>
          <a:bodyPr vert="horz" lIns="92596" tIns="46297" rIns="92596" bIns="46297" rtlCol="0" anchor="b"/>
          <a:lstStyle>
            <a:lvl1pPr algn="r">
              <a:defRPr sz="1200"/>
            </a:lvl1pPr>
          </a:lstStyle>
          <a:p>
            <a:fld id="{0DC4AC5D-1506-453E-A22A-B2056DF0F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624" cy="464950"/>
          </a:xfrm>
          <a:prstGeom prst="rect">
            <a:avLst/>
          </a:prstGeom>
        </p:spPr>
        <p:txBody>
          <a:bodyPr vert="horz" lIns="86310" tIns="43155" rIns="86310" bIns="4315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063" y="0"/>
            <a:ext cx="3056624" cy="464950"/>
          </a:xfrm>
          <a:prstGeom prst="rect">
            <a:avLst/>
          </a:prstGeom>
        </p:spPr>
        <p:txBody>
          <a:bodyPr vert="horz" lIns="86310" tIns="43155" rIns="86310" bIns="43155" rtlCol="0"/>
          <a:lstStyle>
            <a:lvl1pPr algn="r">
              <a:defRPr sz="1100"/>
            </a:lvl1pPr>
          </a:lstStyle>
          <a:p>
            <a:fld id="{559662B7-82B6-4F21-B0AC-B89076D41B5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310" tIns="43155" rIns="86310" bIns="431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012" y="4421353"/>
            <a:ext cx="5643241" cy="4188879"/>
          </a:xfrm>
          <a:prstGeom prst="rect">
            <a:avLst/>
          </a:prstGeom>
        </p:spPr>
        <p:txBody>
          <a:bodyPr vert="horz" lIns="86310" tIns="43155" rIns="86310" bIns="431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706"/>
            <a:ext cx="3056624" cy="464950"/>
          </a:xfrm>
          <a:prstGeom prst="rect">
            <a:avLst/>
          </a:prstGeom>
        </p:spPr>
        <p:txBody>
          <a:bodyPr vert="horz" lIns="86310" tIns="43155" rIns="86310" bIns="4315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063" y="8842706"/>
            <a:ext cx="3056624" cy="464950"/>
          </a:xfrm>
          <a:prstGeom prst="rect">
            <a:avLst/>
          </a:prstGeom>
        </p:spPr>
        <p:txBody>
          <a:bodyPr vert="horz" lIns="86310" tIns="43155" rIns="86310" bIns="43155" rtlCol="0" anchor="b"/>
          <a:lstStyle>
            <a:lvl1pPr algn="r">
              <a:defRPr sz="1100"/>
            </a:lvl1pPr>
          </a:lstStyle>
          <a:p>
            <a:fld id="{501E3699-252C-49BF-B717-44931DB0D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E3699-252C-49BF-B717-44931DB0DD2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98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14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955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122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241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124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43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69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877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18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54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903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6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AFB56-B100-410D-8329-95484C28BC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6527-4D23-42ED-883F-99A7FD15237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33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PSaKwOhDHo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50" y="0"/>
            <a:ext cx="931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2400"/>
            <a:ext cx="40386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58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anose="03060802040406070304" pitchFamily="66" charset="0"/>
              </a:rPr>
              <a:t>Welcome</a:t>
            </a:r>
            <a:r>
              <a:rPr lang="en-US" sz="5400" b="1" cap="none" spc="0" dirty="0" smtClean="0">
                <a:ln w="158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cap="none" spc="0" dirty="0" smtClean="0">
                <a:ln w="158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Caslon Pro Bold" pitchFamily="18" charset="0"/>
              </a:rPr>
              <a:t>CNHS</a:t>
            </a:r>
          </a:p>
          <a:p>
            <a:pPr algn="ctr"/>
            <a:r>
              <a:rPr lang="en-US" sz="4800" b="1" dirty="0" smtClean="0">
                <a:ln w="158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Caslon Pro Bold" pitchFamily="18" charset="0"/>
              </a:rPr>
              <a:t>Class of 2021</a:t>
            </a:r>
            <a:endParaRPr lang="en-US" sz="4800" b="1" cap="none" spc="0" dirty="0">
              <a:ln w="158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78" y="0"/>
            <a:ext cx="9181278" cy="686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981200"/>
            <a:ext cx="8839200" cy="3477875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In your 9</a:t>
            </a:r>
            <a:r>
              <a:rPr lang="en-US" sz="4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grade “Preparing for College and Careers” class you will learn about the diploma requirements and create your 4 year course plan!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066800"/>
          </a:xfrm>
        </p:spPr>
        <p:txBody>
          <a:bodyPr/>
          <a:lstStyle/>
          <a:p>
            <a:pPr algn="ctr"/>
            <a:r>
              <a:rPr lang="en-US" sz="6600" dirty="0" smtClean="0">
                <a:ln w="63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Classes</a:t>
            </a:r>
            <a:endParaRPr lang="en-US" sz="6600" dirty="0">
              <a:ln w="63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600200"/>
            <a:ext cx="4270248" cy="457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Detailed information can be found in the FULL Course Catalog!</a:t>
            </a:r>
            <a:endParaRPr lang="en-US" sz="5400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7604"/>
            <a:ext cx="4114800" cy="55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0"/>
            <a:ext cx="913674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3403600" y="45357"/>
            <a:ext cx="2667000" cy="53340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Columbus North website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362200" y="609600"/>
            <a:ext cx="2743200" cy="6096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“Counseling Center”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1752600" y="6096000"/>
            <a:ext cx="3962400" cy="60960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“Course Catalog 2017-2018”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153400" cy="1066800"/>
          </a:xfrm>
          <a:prstGeom prst="rect">
            <a:avLst/>
          </a:prstGeom>
          <a:ln>
            <a:noFill/>
          </a:ln>
        </p:spPr>
        <p:txBody>
          <a:bodyPr vert="horz" lIns="91440" tIns="0" rIns="9144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63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Classes</a:t>
            </a:r>
            <a:endParaRPr lang="en-US" sz="6600" dirty="0">
              <a:ln w="63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3916"/>
            <a:ext cx="8686800" cy="502928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If you are in a high school course right now and earn a C+ or lower for your semester grade, we recommend you retake that course in high school.</a:t>
            </a:r>
          </a:p>
          <a:p>
            <a:pPr algn="ctr"/>
            <a:endParaRPr lang="en-US" sz="4000" dirty="0" smtClean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066800"/>
          </a:xfrm>
        </p:spPr>
        <p:txBody>
          <a:bodyPr/>
          <a:lstStyle/>
          <a:p>
            <a:pPr algn="ctr"/>
            <a:r>
              <a:rPr lang="en-US" sz="6600" dirty="0" smtClean="0">
                <a:ln w="63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Classes</a:t>
            </a:r>
            <a:endParaRPr lang="en-US" sz="6600" dirty="0">
              <a:ln w="63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3916"/>
            <a:ext cx="4157663" cy="533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6019800"/>
            <a:ext cx="2819400" cy="762000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066800"/>
          </a:xfrm>
        </p:spPr>
        <p:txBody>
          <a:bodyPr/>
          <a:lstStyle/>
          <a:p>
            <a:pPr algn="ctr"/>
            <a:r>
              <a:rPr lang="en-US" sz="6600" dirty="0" smtClean="0">
                <a:ln w="63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Classes</a:t>
            </a:r>
            <a:endParaRPr lang="en-US" sz="6600" dirty="0">
              <a:ln w="63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1498"/>
            <a:ext cx="9144000" cy="20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3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066800"/>
          </a:xfrm>
        </p:spPr>
        <p:txBody>
          <a:bodyPr/>
          <a:lstStyle/>
          <a:p>
            <a:pPr algn="ctr"/>
            <a:r>
              <a:rPr lang="en-US" sz="6600" dirty="0" smtClean="0">
                <a:ln w="63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Classes</a:t>
            </a:r>
            <a:endParaRPr lang="en-US" sz="6600" dirty="0">
              <a:ln w="63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523916"/>
            <a:ext cx="4270248" cy="502928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Open your </a:t>
            </a:r>
            <a:r>
              <a:rPr lang="en-US" sz="4000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Freshman Course Catalog.</a:t>
            </a:r>
          </a:p>
          <a:p>
            <a:pPr algn="ctr"/>
            <a:endParaRPr lang="en-US" sz="4000" dirty="0" smtClean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 we review </a:t>
            </a:r>
            <a:r>
              <a:rPr lang="en-US" sz="3200" dirty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your choices, circle</a:t>
            </a:r>
          </a:p>
          <a:p>
            <a:pPr algn="ctr"/>
            <a:r>
              <a:rPr lang="en-US" sz="3200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3200" dirty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courses that interest you</a:t>
            </a:r>
            <a:r>
              <a:rPr lang="en-US" sz="3200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25" y="1523916"/>
            <a:ext cx="4157663" cy="533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556909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7772400" cy="1066800"/>
          </a:xfrm>
          <a:prstGeom prst="rect">
            <a:avLst/>
          </a:prstGeom>
          <a:ln>
            <a:noFill/>
          </a:ln>
        </p:spPr>
        <p:txBody>
          <a:bodyPr vert="horz" lIns="91440" tIns="0" rIns="9144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63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Classes</a:t>
            </a:r>
            <a:endParaRPr lang="en-US" sz="6600" dirty="0">
              <a:ln w="63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		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2277"/>
            <a:ext cx="9143999" cy="45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52400" y="3505200"/>
            <a:ext cx="4648200" cy="838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227227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descriptions.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 the class you  THINK you may take.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581400"/>
            <a:ext cx="4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581400"/>
            <a:ext cx="4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679371"/>
            <a:ext cx="1524000" cy="609600"/>
          </a:xfrm>
          <a:prstGeom prst="rect">
            <a:avLst/>
          </a:prstGeom>
          <a:solidFill>
            <a:srgbClr val="FF0000">
              <a:alpha val="13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025571" y="3429000"/>
            <a:ext cx="2895600" cy="1149862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Course Numbers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3" grpId="0"/>
      <p:bldP spid="7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635" y="1810434"/>
            <a:ext cx="6039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Circle the Math  class that you believe is best for you.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Ask your Math teacher for his/her recommendation.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492" y="1447800"/>
            <a:ext cx="4489508" cy="5513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352800"/>
            <a:ext cx="2714236" cy="236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4171" y="2463799"/>
            <a:ext cx="592182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Today’s Goal:</a:t>
            </a:r>
          </a:p>
          <a:p>
            <a:endParaRPr lang="en-US" sz="2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Use all available resources to choose classes for the 2017-2018 school year to best prepare you for a successful future.</a:t>
            </a:r>
          </a:p>
        </p:txBody>
      </p:sp>
    </p:spTree>
    <p:extLst>
      <p:ext uri="{BB962C8B-B14F-4D97-AF65-F5344CB8AC3E}">
        <p14:creationId xmlns:p14="http://schemas.microsoft.com/office/powerpoint/2010/main" val="377259594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/>
              <a:t>     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133600"/>
            <a:ext cx="6039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Circle the Science class that you believe is best for you.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Ask your Science teacher for his/her recommendation.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412"/>
            <a:ext cx="9144000" cy="499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0" y="2674257"/>
            <a:ext cx="3581400" cy="838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13312" cy="292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8142" y="3049814"/>
            <a:ext cx="3944257" cy="838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16" y="1676401"/>
            <a:ext cx="928984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-38101" y="2554515"/>
            <a:ext cx="2971800" cy="64588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3200400"/>
            <a:ext cx="2971800" cy="64588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7473" y="3846285"/>
            <a:ext cx="2971800" cy="64588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59" y="533400"/>
            <a:ext cx="923751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4114800"/>
            <a:ext cx="9143999" cy="227227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electives you are interested in? Circle them!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                                                      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5" y="1676400"/>
            <a:ext cx="917998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828800"/>
            <a:ext cx="917919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1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910"/>
            <a:ext cx="9144000" cy="577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858000" y="1981200"/>
            <a:ext cx="685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29200" y="2133600"/>
            <a:ext cx="1295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044"/>
            <a:ext cx="9144000" cy="34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/>
          </a:p>
        </p:txBody>
      </p:sp>
      <p:sp>
        <p:nvSpPr>
          <p:cNvPr id="8" name="Line Callout 1 7"/>
          <p:cNvSpPr/>
          <p:nvPr/>
        </p:nvSpPr>
        <p:spPr>
          <a:xfrm>
            <a:off x="834342" y="1600200"/>
            <a:ext cx="1524000" cy="1447800"/>
          </a:xfrm>
          <a:prstGeom prst="borderCallout1">
            <a:avLst>
              <a:gd name="adj1" fmla="val 36192"/>
              <a:gd name="adj2" fmla="val 182314"/>
              <a:gd name="adj3" fmla="val 37436"/>
              <a:gd name="adj4" fmla="val 182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9</a:t>
            </a:r>
            <a:r>
              <a:rPr lang="en-US" baseline="30000" dirty="0" smtClean="0"/>
              <a:t>th</a:t>
            </a:r>
            <a:r>
              <a:rPr lang="en-US" dirty="0" smtClean="0"/>
              <a:t> graders must take this course.</a:t>
            </a:r>
            <a:endParaRPr lang="en-US" dirty="0"/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>
            <a:off x="1596342" y="3048000"/>
            <a:ext cx="0" cy="5813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7772400" cy="106680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63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Classes</a:t>
            </a:r>
            <a:endParaRPr lang="en-US" sz="6600" dirty="0">
              <a:ln w="63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rileyk\AppData\Local\Temp\XPgrpwise\589ADF17BarthPO_LR1001387072143F711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7225"/>
            <a:ext cx="4114800" cy="55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PSaKwOhDH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695450"/>
            <a:ext cx="9177867" cy="5162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</a:rPr>
              <a:t>Dear 9</a:t>
            </a:r>
            <a:r>
              <a:rPr lang="en-US" sz="6600" b="1" baseline="30000" dirty="0" smtClean="0">
                <a:solidFill>
                  <a:prstClr val="white"/>
                </a:solidFill>
              </a:rPr>
              <a:t>th</a:t>
            </a:r>
            <a:r>
              <a:rPr lang="en-US" sz="6600" b="1" dirty="0" smtClean="0">
                <a:solidFill>
                  <a:prstClr val="white"/>
                </a:solidFill>
              </a:rPr>
              <a:t> Grade Me…</a:t>
            </a:r>
            <a:endParaRPr lang="en-US" sz="6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83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8264" y="609600"/>
            <a:ext cx="3717136" cy="4038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n>
                  <a:solidFill>
                    <a:srgbClr val="0099FF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</a:t>
            </a:r>
            <a:br>
              <a:rPr lang="en-US" sz="6000" dirty="0" smtClean="0">
                <a:ln>
                  <a:solidFill>
                    <a:srgbClr val="0099FF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dirty="0" smtClean="0">
                <a:ln>
                  <a:solidFill>
                    <a:srgbClr val="0099FF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Selection</a:t>
            </a:r>
            <a:br>
              <a:rPr lang="en-US" sz="6000" dirty="0" smtClean="0">
                <a:ln>
                  <a:solidFill>
                    <a:srgbClr val="0099FF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dirty="0" smtClean="0">
                <a:ln>
                  <a:solidFill>
                    <a:srgbClr val="0099FF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Sheet</a:t>
            </a:r>
            <a:endParaRPr lang="en-US" sz="6000" dirty="0">
              <a:ln>
                <a:solidFill>
                  <a:srgbClr val="0099FF"/>
                </a:solidFill>
              </a:ln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0"/>
            <a:ext cx="51910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Selection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269343" cy="3269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1447800"/>
            <a:ext cx="451125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Complete your course </a:t>
            </a:r>
          </a:p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sheet in pencil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827"/>
            <a:ext cx="9223491" cy="525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772400" cy="1066800"/>
          </a:xfrm>
          <a:prstGeom prst="rect">
            <a:avLst/>
          </a:prstGeom>
          <a:ln>
            <a:noFill/>
          </a:ln>
        </p:spPr>
        <p:txBody>
          <a:bodyPr vert="horz" lIns="91440" tIns="0" rIns="9144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63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Classes</a:t>
            </a:r>
            <a:endParaRPr lang="en-US" sz="6600" dirty="0">
              <a:ln w="63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219200" y="3124200"/>
            <a:ext cx="762000" cy="381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209" y="412646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Karmen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 Riley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21314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999222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604" y="4582472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rileyk@bcsc.k12.in.us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5323" y="4550206"/>
            <a:ext cx="2219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812-333-3333</a:t>
            </a:r>
            <a:endParaRPr lang="en-US" sz="1600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7899414" y="4719483"/>
            <a:ext cx="330186" cy="4452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72461" y="4980057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Kevin &amp; Vikki Riley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010812"/>
            <a:ext cx="2219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812-360-3333</a:t>
            </a:r>
            <a:endParaRPr lang="en-US" sz="1600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93688" y="5791200"/>
            <a:ext cx="762000" cy="381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39804" y="6184352"/>
            <a:ext cx="4256196" cy="3693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Computers, Teaching, Nursing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2" grpId="0"/>
      <p:bldP spid="3" grpId="0" animBg="1"/>
      <p:bldP spid="13" grpId="0"/>
      <p:bldP spid="14" grpId="0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55268"/>
            <a:ext cx="8581138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Plan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50"/>
                    </a14:imgEffect>
                    <a14:imgEffect>
                      <a14:saturation sat="3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2" y="1295400"/>
            <a:ext cx="9132034" cy="448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14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358" y="335788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012001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1875" y="3420503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012002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0973" y="337353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College Prep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5893" y="3379588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College Prep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8674" y="3878773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110311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55349" y="378983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110312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7262" y="3890271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Algebra I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1526" y="3878773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Algebra I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800" y="43624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ICP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5000" y="43843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ICP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10280" y="5410200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Design Fundamentals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420" y="523240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T52111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8674" y="430604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234011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6944" y="433161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234012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420" y="4762302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061111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90045" y="476129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061112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443264" y="2927610"/>
            <a:ext cx="1162050" cy="49294"/>
          </a:xfrm>
          <a:custGeom>
            <a:avLst/>
            <a:gdLst>
              <a:gd name="connsiteX0" fmla="*/ 0 w 802379"/>
              <a:gd name="connsiteY0" fmla="*/ 38100 h 98589"/>
              <a:gd name="connsiteX1" fmla="*/ 228600 w 802379"/>
              <a:gd name="connsiteY1" fmla="*/ 38100 h 98589"/>
              <a:gd name="connsiteX2" fmla="*/ 257175 w 802379"/>
              <a:gd name="connsiteY2" fmla="*/ 9525 h 98589"/>
              <a:gd name="connsiteX3" fmla="*/ 285750 w 802379"/>
              <a:gd name="connsiteY3" fmla="*/ 0 h 98589"/>
              <a:gd name="connsiteX4" fmla="*/ 314325 w 802379"/>
              <a:gd name="connsiteY4" fmla="*/ 28575 h 98589"/>
              <a:gd name="connsiteX5" fmla="*/ 333375 w 802379"/>
              <a:gd name="connsiteY5" fmla="*/ 57150 h 98589"/>
              <a:gd name="connsiteX6" fmla="*/ 371475 w 802379"/>
              <a:gd name="connsiteY6" fmla="*/ 85725 h 98589"/>
              <a:gd name="connsiteX7" fmla="*/ 428625 w 802379"/>
              <a:gd name="connsiteY7" fmla="*/ 47625 h 98589"/>
              <a:gd name="connsiteX8" fmla="*/ 476250 w 802379"/>
              <a:gd name="connsiteY8" fmla="*/ 28575 h 98589"/>
              <a:gd name="connsiteX9" fmla="*/ 600075 w 802379"/>
              <a:gd name="connsiteY9" fmla="*/ 47625 h 98589"/>
              <a:gd name="connsiteX10" fmla="*/ 619125 w 802379"/>
              <a:gd name="connsiteY10" fmla="*/ 85725 h 98589"/>
              <a:gd name="connsiteX11" fmla="*/ 628650 w 802379"/>
              <a:gd name="connsiteY11" fmla="*/ 47625 h 98589"/>
              <a:gd name="connsiteX12" fmla="*/ 657225 w 802379"/>
              <a:gd name="connsiteY12" fmla="*/ 19050 h 98589"/>
              <a:gd name="connsiteX13" fmla="*/ 733425 w 802379"/>
              <a:gd name="connsiteY13" fmla="*/ 28575 h 98589"/>
              <a:gd name="connsiteX14" fmla="*/ 790575 w 802379"/>
              <a:gd name="connsiteY14" fmla="*/ 38100 h 9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379" h="98589">
                <a:moveTo>
                  <a:pt x="0" y="38100"/>
                </a:moveTo>
                <a:cubicBezTo>
                  <a:pt x="3672" y="38304"/>
                  <a:pt x="178107" y="60541"/>
                  <a:pt x="228600" y="38100"/>
                </a:cubicBezTo>
                <a:cubicBezTo>
                  <a:pt x="240909" y="32629"/>
                  <a:pt x="245967" y="16997"/>
                  <a:pt x="257175" y="9525"/>
                </a:cubicBezTo>
                <a:cubicBezTo>
                  <a:pt x="265529" y="3956"/>
                  <a:pt x="276225" y="3175"/>
                  <a:pt x="285750" y="0"/>
                </a:cubicBezTo>
                <a:cubicBezTo>
                  <a:pt x="295275" y="9525"/>
                  <a:pt x="305701" y="18227"/>
                  <a:pt x="314325" y="28575"/>
                </a:cubicBezTo>
                <a:cubicBezTo>
                  <a:pt x="321654" y="37369"/>
                  <a:pt x="325280" y="49055"/>
                  <a:pt x="333375" y="57150"/>
                </a:cubicBezTo>
                <a:cubicBezTo>
                  <a:pt x="344600" y="68375"/>
                  <a:pt x="358775" y="76200"/>
                  <a:pt x="371475" y="85725"/>
                </a:cubicBezTo>
                <a:cubicBezTo>
                  <a:pt x="447017" y="60544"/>
                  <a:pt x="347083" y="98589"/>
                  <a:pt x="428625" y="47625"/>
                </a:cubicBezTo>
                <a:cubicBezTo>
                  <a:pt x="443124" y="38563"/>
                  <a:pt x="460375" y="34925"/>
                  <a:pt x="476250" y="28575"/>
                </a:cubicBezTo>
                <a:cubicBezTo>
                  <a:pt x="517525" y="34925"/>
                  <a:pt x="561301" y="32116"/>
                  <a:pt x="600075" y="47625"/>
                </a:cubicBezTo>
                <a:cubicBezTo>
                  <a:pt x="613258" y="52898"/>
                  <a:pt x="604926" y="85725"/>
                  <a:pt x="619125" y="85725"/>
                </a:cubicBezTo>
                <a:cubicBezTo>
                  <a:pt x="632216" y="85725"/>
                  <a:pt x="622155" y="58991"/>
                  <a:pt x="628650" y="47625"/>
                </a:cubicBezTo>
                <a:cubicBezTo>
                  <a:pt x="635333" y="35929"/>
                  <a:pt x="647700" y="28575"/>
                  <a:pt x="657225" y="19050"/>
                </a:cubicBezTo>
                <a:cubicBezTo>
                  <a:pt x="682625" y="22225"/>
                  <a:pt x="708240" y="23996"/>
                  <a:pt x="733425" y="28575"/>
                </a:cubicBezTo>
                <a:cubicBezTo>
                  <a:pt x="802379" y="41112"/>
                  <a:pt x="722225" y="38100"/>
                  <a:pt x="790575" y="38100"/>
                </a:cubicBezTo>
              </a:path>
            </a:pathLst>
          </a:custGeom>
          <a:ln w="28575" cap="rnd" cmpd="sng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013403" y="298854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Concert March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68985" y="299805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Concert March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7215" y="2920481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410011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83546" y="294512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410012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24032" y="248903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74301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420" y="1981200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99901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0060" y="1981200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99903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2800" y="2506286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Health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4034" y="4817421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Journalism- Beg Pub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53806" y="4842313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Journalism- Beg Pub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775682" y="2948764"/>
            <a:ext cx="1162050" cy="49294"/>
          </a:xfrm>
          <a:custGeom>
            <a:avLst/>
            <a:gdLst>
              <a:gd name="connsiteX0" fmla="*/ 0 w 802379"/>
              <a:gd name="connsiteY0" fmla="*/ 38100 h 98589"/>
              <a:gd name="connsiteX1" fmla="*/ 228600 w 802379"/>
              <a:gd name="connsiteY1" fmla="*/ 38100 h 98589"/>
              <a:gd name="connsiteX2" fmla="*/ 257175 w 802379"/>
              <a:gd name="connsiteY2" fmla="*/ 9525 h 98589"/>
              <a:gd name="connsiteX3" fmla="*/ 285750 w 802379"/>
              <a:gd name="connsiteY3" fmla="*/ 0 h 98589"/>
              <a:gd name="connsiteX4" fmla="*/ 314325 w 802379"/>
              <a:gd name="connsiteY4" fmla="*/ 28575 h 98589"/>
              <a:gd name="connsiteX5" fmla="*/ 333375 w 802379"/>
              <a:gd name="connsiteY5" fmla="*/ 57150 h 98589"/>
              <a:gd name="connsiteX6" fmla="*/ 371475 w 802379"/>
              <a:gd name="connsiteY6" fmla="*/ 85725 h 98589"/>
              <a:gd name="connsiteX7" fmla="*/ 428625 w 802379"/>
              <a:gd name="connsiteY7" fmla="*/ 47625 h 98589"/>
              <a:gd name="connsiteX8" fmla="*/ 476250 w 802379"/>
              <a:gd name="connsiteY8" fmla="*/ 28575 h 98589"/>
              <a:gd name="connsiteX9" fmla="*/ 600075 w 802379"/>
              <a:gd name="connsiteY9" fmla="*/ 47625 h 98589"/>
              <a:gd name="connsiteX10" fmla="*/ 619125 w 802379"/>
              <a:gd name="connsiteY10" fmla="*/ 85725 h 98589"/>
              <a:gd name="connsiteX11" fmla="*/ 628650 w 802379"/>
              <a:gd name="connsiteY11" fmla="*/ 47625 h 98589"/>
              <a:gd name="connsiteX12" fmla="*/ 657225 w 802379"/>
              <a:gd name="connsiteY12" fmla="*/ 19050 h 98589"/>
              <a:gd name="connsiteX13" fmla="*/ 733425 w 802379"/>
              <a:gd name="connsiteY13" fmla="*/ 28575 h 98589"/>
              <a:gd name="connsiteX14" fmla="*/ 790575 w 802379"/>
              <a:gd name="connsiteY14" fmla="*/ 38100 h 9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379" h="98589">
                <a:moveTo>
                  <a:pt x="0" y="38100"/>
                </a:moveTo>
                <a:cubicBezTo>
                  <a:pt x="3672" y="38304"/>
                  <a:pt x="178107" y="60541"/>
                  <a:pt x="228600" y="38100"/>
                </a:cubicBezTo>
                <a:cubicBezTo>
                  <a:pt x="240909" y="32629"/>
                  <a:pt x="245967" y="16997"/>
                  <a:pt x="257175" y="9525"/>
                </a:cubicBezTo>
                <a:cubicBezTo>
                  <a:pt x="265529" y="3956"/>
                  <a:pt x="276225" y="3175"/>
                  <a:pt x="285750" y="0"/>
                </a:cubicBezTo>
                <a:cubicBezTo>
                  <a:pt x="295275" y="9525"/>
                  <a:pt x="305701" y="18227"/>
                  <a:pt x="314325" y="28575"/>
                </a:cubicBezTo>
                <a:cubicBezTo>
                  <a:pt x="321654" y="37369"/>
                  <a:pt x="325280" y="49055"/>
                  <a:pt x="333375" y="57150"/>
                </a:cubicBezTo>
                <a:cubicBezTo>
                  <a:pt x="344600" y="68375"/>
                  <a:pt x="358775" y="76200"/>
                  <a:pt x="371475" y="85725"/>
                </a:cubicBezTo>
                <a:cubicBezTo>
                  <a:pt x="447017" y="60544"/>
                  <a:pt x="347083" y="98589"/>
                  <a:pt x="428625" y="47625"/>
                </a:cubicBezTo>
                <a:cubicBezTo>
                  <a:pt x="443124" y="38563"/>
                  <a:pt x="460375" y="34925"/>
                  <a:pt x="476250" y="28575"/>
                </a:cubicBezTo>
                <a:cubicBezTo>
                  <a:pt x="517525" y="34925"/>
                  <a:pt x="561301" y="32116"/>
                  <a:pt x="600075" y="47625"/>
                </a:cubicBezTo>
                <a:cubicBezTo>
                  <a:pt x="613258" y="52898"/>
                  <a:pt x="604926" y="85725"/>
                  <a:pt x="619125" y="85725"/>
                </a:cubicBezTo>
                <a:cubicBezTo>
                  <a:pt x="632216" y="85725"/>
                  <a:pt x="622155" y="58991"/>
                  <a:pt x="628650" y="47625"/>
                </a:cubicBezTo>
                <a:cubicBezTo>
                  <a:pt x="635333" y="35929"/>
                  <a:pt x="647700" y="28575"/>
                  <a:pt x="657225" y="19050"/>
                </a:cubicBezTo>
                <a:cubicBezTo>
                  <a:pt x="682625" y="22225"/>
                  <a:pt x="708240" y="23996"/>
                  <a:pt x="733425" y="28575"/>
                </a:cubicBezTo>
                <a:cubicBezTo>
                  <a:pt x="802379" y="41112"/>
                  <a:pt x="722225" y="38100"/>
                  <a:pt x="790575" y="38100"/>
                </a:cubicBezTo>
              </a:path>
            </a:pathLst>
          </a:custGeom>
          <a:ln w="28575" cap="rnd" cmpd="sng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443264" y="4807974"/>
            <a:ext cx="2442936" cy="49784"/>
          </a:xfrm>
          <a:custGeom>
            <a:avLst/>
            <a:gdLst>
              <a:gd name="connsiteX0" fmla="*/ 0 w 802379"/>
              <a:gd name="connsiteY0" fmla="*/ 38100 h 98589"/>
              <a:gd name="connsiteX1" fmla="*/ 228600 w 802379"/>
              <a:gd name="connsiteY1" fmla="*/ 38100 h 98589"/>
              <a:gd name="connsiteX2" fmla="*/ 257175 w 802379"/>
              <a:gd name="connsiteY2" fmla="*/ 9525 h 98589"/>
              <a:gd name="connsiteX3" fmla="*/ 285750 w 802379"/>
              <a:gd name="connsiteY3" fmla="*/ 0 h 98589"/>
              <a:gd name="connsiteX4" fmla="*/ 314325 w 802379"/>
              <a:gd name="connsiteY4" fmla="*/ 28575 h 98589"/>
              <a:gd name="connsiteX5" fmla="*/ 333375 w 802379"/>
              <a:gd name="connsiteY5" fmla="*/ 57150 h 98589"/>
              <a:gd name="connsiteX6" fmla="*/ 371475 w 802379"/>
              <a:gd name="connsiteY6" fmla="*/ 85725 h 98589"/>
              <a:gd name="connsiteX7" fmla="*/ 428625 w 802379"/>
              <a:gd name="connsiteY7" fmla="*/ 47625 h 98589"/>
              <a:gd name="connsiteX8" fmla="*/ 476250 w 802379"/>
              <a:gd name="connsiteY8" fmla="*/ 28575 h 98589"/>
              <a:gd name="connsiteX9" fmla="*/ 600075 w 802379"/>
              <a:gd name="connsiteY9" fmla="*/ 47625 h 98589"/>
              <a:gd name="connsiteX10" fmla="*/ 619125 w 802379"/>
              <a:gd name="connsiteY10" fmla="*/ 85725 h 98589"/>
              <a:gd name="connsiteX11" fmla="*/ 628650 w 802379"/>
              <a:gd name="connsiteY11" fmla="*/ 47625 h 98589"/>
              <a:gd name="connsiteX12" fmla="*/ 657225 w 802379"/>
              <a:gd name="connsiteY12" fmla="*/ 19050 h 98589"/>
              <a:gd name="connsiteX13" fmla="*/ 733425 w 802379"/>
              <a:gd name="connsiteY13" fmla="*/ 28575 h 98589"/>
              <a:gd name="connsiteX14" fmla="*/ 790575 w 802379"/>
              <a:gd name="connsiteY14" fmla="*/ 38100 h 9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379" h="98589">
                <a:moveTo>
                  <a:pt x="0" y="38100"/>
                </a:moveTo>
                <a:cubicBezTo>
                  <a:pt x="3672" y="38304"/>
                  <a:pt x="178107" y="60541"/>
                  <a:pt x="228600" y="38100"/>
                </a:cubicBezTo>
                <a:cubicBezTo>
                  <a:pt x="240909" y="32629"/>
                  <a:pt x="245967" y="16997"/>
                  <a:pt x="257175" y="9525"/>
                </a:cubicBezTo>
                <a:cubicBezTo>
                  <a:pt x="265529" y="3956"/>
                  <a:pt x="276225" y="3175"/>
                  <a:pt x="285750" y="0"/>
                </a:cubicBezTo>
                <a:cubicBezTo>
                  <a:pt x="295275" y="9525"/>
                  <a:pt x="305701" y="18227"/>
                  <a:pt x="314325" y="28575"/>
                </a:cubicBezTo>
                <a:cubicBezTo>
                  <a:pt x="321654" y="37369"/>
                  <a:pt x="325280" y="49055"/>
                  <a:pt x="333375" y="57150"/>
                </a:cubicBezTo>
                <a:cubicBezTo>
                  <a:pt x="344600" y="68375"/>
                  <a:pt x="358775" y="76200"/>
                  <a:pt x="371475" y="85725"/>
                </a:cubicBezTo>
                <a:cubicBezTo>
                  <a:pt x="447017" y="60544"/>
                  <a:pt x="347083" y="98589"/>
                  <a:pt x="428625" y="47625"/>
                </a:cubicBezTo>
                <a:cubicBezTo>
                  <a:pt x="443124" y="38563"/>
                  <a:pt x="460375" y="34925"/>
                  <a:pt x="476250" y="28575"/>
                </a:cubicBezTo>
                <a:cubicBezTo>
                  <a:pt x="517525" y="34925"/>
                  <a:pt x="561301" y="32116"/>
                  <a:pt x="600075" y="47625"/>
                </a:cubicBezTo>
                <a:cubicBezTo>
                  <a:pt x="613258" y="52898"/>
                  <a:pt x="604926" y="85725"/>
                  <a:pt x="619125" y="85725"/>
                </a:cubicBezTo>
                <a:cubicBezTo>
                  <a:pt x="632216" y="85725"/>
                  <a:pt x="622155" y="58991"/>
                  <a:pt x="628650" y="47625"/>
                </a:cubicBezTo>
                <a:cubicBezTo>
                  <a:pt x="635333" y="35929"/>
                  <a:pt x="647700" y="28575"/>
                  <a:pt x="657225" y="19050"/>
                </a:cubicBezTo>
                <a:cubicBezTo>
                  <a:pt x="682625" y="22225"/>
                  <a:pt x="708240" y="23996"/>
                  <a:pt x="733425" y="28575"/>
                </a:cubicBezTo>
                <a:cubicBezTo>
                  <a:pt x="802379" y="41112"/>
                  <a:pt x="722225" y="38100"/>
                  <a:pt x="790575" y="38100"/>
                </a:cubicBezTo>
              </a:path>
            </a:pathLst>
          </a:custGeom>
          <a:ln w="28575" cap="rnd" cmpd="sng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875945" y="4817421"/>
            <a:ext cx="2442936" cy="49784"/>
          </a:xfrm>
          <a:custGeom>
            <a:avLst/>
            <a:gdLst>
              <a:gd name="connsiteX0" fmla="*/ 0 w 802379"/>
              <a:gd name="connsiteY0" fmla="*/ 38100 h 98589"/>
              <a:gd name="connsiteX1" fmla="*/ 228600 w 802379"/>
              <a:gd name="connsiteY1" fmla="*/ 38100 h 98589"/>
              <a:gd name="connsiteX2" fmla="*/ 257175 w 802379"/>
              <a:gd name="connsiteY2" fmla="*/ 9525 h 98589"/>
              <a:gd name="connsiteX3" fmla="*/ 285750 w 802379"/>
              <a:gd name="connsiteY3" fmla="*/ 0 h 98589"/>
              <a:gd name="connsiteX4" fmla="*/ 314325 w 802379"/>
              <a:gd name="connsiteY4" fmla="*/ 28575 h 98589"/>
              <a:gd name="connsiteX5" fmla="*/ 333375 w 802379"/>
              <a:gd name="connsiteY5" fmla="*/ 57150 h 98589"/>
              <a:gd name="connsiteX6" fmla="*/ 371475 w 802379"/>
              <a:gd name="connsiteY6" fmla="*/ 85725 h 98589"/>
              <a:gd name="connsiteX7" fmla="*/ 428625 w 802379"/>
              <a:gd name="connsiteY7" fmla="*/ 47625 h 98589"/>
              <a:gd name="connsiteX8" fmla="*/ 476250 w 802379"/>
              <a:gd name="connsiteY8" fmla="*/ 28575 h 98589"/>
              <a:gd name="connsiteX9" fmla="*/ 600075 w 802379"/>
              <a:gd name="connsiteY9" fmla="*/ 47625 h 98589"/>
              <a:gd name="connsiteX10" fmla="*/ 619125 w 802379"/>
              <a:gd name="connsiteY10" fmla="*/ 85725 h 98589"/>
              <a:gd name="connsiteX11" fmla="*/ 628650 w 802379"/>
              <a:gd name="connsiteY11" fmla="*/ 47625 h 98589"/>
              <a:gd name="connsiteX12" fmla="*/ 657225 w 802379"/>
              <a:gd name="connsiteY12" fmla="*/ 19050 h 98589"/>
              <a:gd name="connsiteX13" fmla="*/ 733425 w 802379"/>
              <a:gd name="connsiteY13" fmla="*/ 28575 h 98589"/>
              <a:gd name="connsiteX14" fmla="*/ 790575 w 802379"/>
              <a:gd name="connsiteY14" fmla="*/ 38100 h 9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379" h="98589">
                <a:moveTo>
                  <a:pt x="0" y="38100"/>
                </a:moveTo>
                <a:cubicBezTo>
                  <a:pt x="3672" y="38304"/>
                  <a:pt x="178107" y="60541"/>
                  <a:pt x="228600" y="38100"/>
                </a:cubicBezTo>
                <a:cubicBezTo>
                  <a:pt x="240909" y="32629"/>
                  <a:pt x="245967" y="16997"/>
                  <a:pt x="257175" y="9525"/>
                </a:cubicBezTo>
                <a:cubicBezTo>
                  <a:pt x="265529" y="3956"/>
                  <a:pt x="276225" y="3175"/>
                  <a:pt x="285750" y="0"/>
                </a:cubicBezTo>
                <a:cubicBezTo>
                  <a:pt x="295275" y="9525"/>
                  <a:pt x="305701" y="18227"/>
                  <a:pt x="314325" y="28575"/>
                </a:cubicBezTo>
                <a:cubicBezTo>
                  <a:pt x="321654" y="37369"/>
                  <a:pt x="325280" y="49055"/>
                  <a:pt x="333375" y="57150"/>
                </a:cubicBezTo>
                <a:cubicBezTo>
                  <a:pt x="344600" y="68375"/>
                  <a:pt x="358775" y="76200"/>
                  <a:pt x="371475" y="85725"/>
                </a:cubicBezTo>
                <a:cubicBezTo>
                  <a:pt x="447017" y="60544"/>
                  <a:pt x="347083" y="98589"/>
                  <a:pt x="428625" y="47625"/>
                </a:cubicBezTo>
                <a:cubicBezTo>
                  <a:pt x="443124" y="38563"/>
                  <a:pt x="460375" y="34925"/>
                  <a:pt x="476250" y="28575"/>
                </a:cubicBezTo>
                <a:cubicBezTo>
                  <a:pt x="517525" y="34925"/>
                  <a:pt x="561301" y="32116"/>
                  <a:pt x="600075" y="47625"/>
                </a:cubicBezTo>
                <a:cubicBezTo>
                  <a:pt x="613258" y="52898"/>
                  <a:pt x="604926" y="85725"/>
                  <a:pt x="619125" y="85725"/>
                </a:cubicBezTo>
                <a:cubicBezTo>
                  <a:pt x="632216" y="85725"/>
                  <a:pt x="622155" y="58991"/>
                  <a:pt x="628650" y="47625"/>
                </a:cubicBezTo>
                <a:cubicBezTo>
                  <a:pt x="635333" y="35929"/>
                  <a:pt x="647700" y="28575"/>
                  <a:pt x="657225" y="19050"/>
                </a:cubicBezTo>
                <a:cubicBezTo>
                  <a:pt x="682625" y="22225"/>
                  <a:pt x="708240" y="23996"/>
                  <a:pt x="733425" y="28575"/>
                </a:cubicBezTo>
                <a:cubicBezTo>
                  <a:pt x="802379" y="41112"/>
                  <a:pt x="722225" y="38100"/>
                  <a:pt x="790575" y="38100"/>
                </a:cubicBezTo>
              </a:path>
            </a:pathLst>
          </a:custGeom>
          <a:ln w="28575" cap="rnd" cmpd="sng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393993" y="2422857"/>
            <a:ext cx="228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Write in courses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125738" y="2794260"/>
            <a:ext cx="304800" cy="2667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637560" y="2790688"/>
            <a:ext cx="304800" cy="2702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765586" y="3669058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Write course numbers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306947" y="4043261"/>
            <a:ext cx="238403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067614" y="3990934"/>
            <a:ext cx="2697972" cy="257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93599" y="5138843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Select alternates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357880" y="5508175"/>
            <a:ext cx="304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376129" y="5515432"/>
            <a:ext cx="465558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28737" y="6172413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Nutrition &amp; Wellness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2000" y="6172200"/>
            <a:ext cx="340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Interpersonal Relationships</a:t>
            </a:r>
            <a:endParaRPr lang="en-US" sz="1600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69211" y="198120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Resource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18225" y="198120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Resource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13403" y="250628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Lucida Handwriting" panose="03010101010101010101" pitchFamily="66" charset="0"/>
              </a:rPr>
              <a:t>PCC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40" grpId="0"/>
      <p:bldP spid="42" grpId="0"/>
      <p:bldP spid="43" grpId="0"/>
      <p:bldP spid="44" grpId="0"/>
      <p:bldP spid="45" grpId="0"/>
      <p:bldP spid="46" grpId="0"/>
      <p:bldP spid="47" grpId="0" animBg="1"/>
      <p:bldP spid="53" grpId="0"/>
      <p:bldP spid="54" grpId="0"/>
      <p:bldP spid="56" grpId="0"/>
      <p:bldP spid="57" grpId="0"/>
      <p:bldP spid="58" grpId="0"/>
      <p:bldP spid="3" grpId="0"/>
      <p:bldP spid="5" grpId="0"/>
      <p:bldP spid="6" grpId="0"/>
      <p:bldP spid="38" grpId="0"/>
      <p:bldP spid="49" grpId="0"/>
      <p:bldP spid="55" grpId="0" animBg="1"/>
      <p:bldP spid="59" grpId="0" animBg="1"/>
      <p:bldP spid="60" grpId="0" animBg="1"/>
      <p:bldP spid="61" grpId="0" animBg="1"/>
      <p:bldP spid="64" grpId="0" animBg="1"/>
      <p:bldP spid="67" grpId="0" animBg="1"/>
      <p:bldP spid="70" grpId="0"/>
      <p:bldP spid="71" grpId="0"/>
      <p:bldP spid="48" grpId="0"/>
      <p:bldP spid="50" grpId="0"/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2" y="1128713"/>
            <a:ext cx="7841150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Mark course choices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847163" y="3302483"/>
            <a:ext cx="480015" cy="328849"/>
          </a:xfrm>
          <a:custGeom>
            <a:avLst/>
            <a:gdLst>
              <a:gd name="connsiteX0" fmla="*/ 403731 w 480015"/>
              <a:gd name="connsiteY0" fmla="*/ 0 h 328849"/>
              <a:gd name="connsiteX1" fmla="*/ 92835 w 480015"/>
              <a:gd name="connsiteY1" fmla="*/ 9144 h 328849"/>
              <a:gd name="connsiteX2" fmla="*/ 56259 w 480015"/>
              <a:gd name="connsiteY2" fmla="*/ 18288 h 328849"/>
              <a:gd name="connsiteX3" fmla="*/ 28827 w 480015"/>
              <a:gd name="connsiteY3" fmla="*/ 36576 h 328849"/>
              <a:gd name="connsiteX4" fmla="*/ 385443 w 480015"/>
              <a:gd name="connsiteY4" fmla="*/ 18288 h 328849"/>
              <a:gd name="connsiteX5" fmla="*/ 229995 w 480015"/>
              <a:gd name="connsiteY5" fmla="*/ 36576 h 328849"/>
              <a:gd name="connsiteX6" fmla="*/ 65403 w 480015"/>
              <a:gd name="connsiteY6" fmla="*/ 54864 h 328849"/>
              <a:gd name="connsiteX7" fmla="*/ 339723 w 480015"/>
              <a:gd name="connsiteY7" fmla="*/ 64008 h 328849"/>
              <a:gd name="connsiteX8" fmla="*/ 422019 w 480015"/>
              <a:gd name="connsiteY8" fmla="*/ 73152 h 328849"/>
              <a:gd name="connsiteX9" fmla="*/ 449451 w 480015"/>
              <a:gd name="connsiteY9" fmla="*/ 91440 h 328849"/>
              <a:gd name="connsiteX10" fmla="*/ 358011 w 480015"/>
              <a:gd name="connsiteY10" fmla="*/ 109728 h 328849"/>
              <a:gd name="connsiteX11" fmla="*/ 28827 w 480015"/>
              <a:gd name="connsiteY11" fmla="*/ 128016 h 328849"/>
              <a:gd name="connsiteX12" fmla="*/ 412875 w 480015"/>
              <a:gd name="connsiteY12" fmla="*/ 192024 h 328849"/>
              <a:gd name="connsiteX13" fmla="*/ 385443 w 480015"/>
              <a:gd name="connsiteY13" fmla="*/ 228600 h 328849"/>
              <a:gd name="connsiteX14" fmla="*/ 339723 w 480015"/>
              <a:gd name="connsiteY14" fmla="*/ 237744 h 328849"/>
              <a:gd name="connsiteX15" fmla="*/ 65403 w 480015"/>
              <a:gd name="connsiteY15" fmla="*/ 256032 h 328849"/>
              <a:gd name="connsiteX16" fmla="*/ 394587 w 480015"/>
              <a:gd name="connsiteY16" fmla="*/ 256032 h 328849"/>
              <a:gd name="connsiteX17" fmla="*/ 348867 w 480015"/>
              <a:gd name="connsiteY17" fmla="*/ 246888 h 328849"/>
              <a:gd name="connsiteX18" fmla="*/ 220851 w 480015"/>
              <a:gd name="connsiteY18" fmla="*/ 237744 h 328849"/>
              <a:gd name="connsiteX19" fmla="*/ 165987 w 480015"/>
              <a:gd name="connsiteY19" fmla="*/ 228600 h 328849"/>
              <a:gd name="connsiteX20" fmla="*/ 111123 w 480015"/>
              <a:gd name="connsiteY20" fmla="*/ 237744 h 328849"/>
              <a:gd name="connsiteX21" fmla="*/ 175131 w 480015"/>
              <a:gd name="connsiteY21" fmla="*/ 256032 h 328849"/>
              <a:gd name="connsiteX22" fmla="*/ 330579 w 480015"/>
              <a:gd name="connsiteY22" fmla="*/ 237744 h 328849"/>
              <a:gd name="connsiteX23" fmla="*/ 358011 w 480015"/>
              <a:gd name="connsiteY23" fmla="*/ 219456 h 328849"/>
              <a:gd name="connsiteX24" fmla="*/ 449451 w 480015"/>
              <a:gd name="connsiteY24" fmla="*/ 228600 h 328849"/>
              <a:gd name="connsiteX25" fmla="*/ 220851 w 480015"/>
              <a:gd name="connsiteY25" fmla="*/ 210312 h 328849"/>
              <a:gd name="connsiteX26" fmla="*/ 193419 w 480015"/>
              <a:gd name="connsiteY26" fmla="*/ 201168 h 328849"/>
              <a:gd name="connsiteX27" fmla="*/ 220851 w 480015"/>
              <a:gd name="connsiteY27" fmla="*/ 182880 h 328849"/>
              <a:gd name="connsiteX28" fmla="*/ 312291 w 480015"/>
              <a:gd name="connsiteY28" fmla="*/ 155448 h 328849"/>
              <a:gd name="connsiteX29" fmla="*/ 385443 w 480015"/>
              <a:gd name="connsiteY29" fmla="*/ 109728 h 328849"/>
              <a:gd name="connsiteX30" fmla="*/ 412875 w 480015"/>
              <a:gd name="connsiteY30" fmla="*/ 100584 h 328849"/>
              <a:gd name="connsiteX31" fmla="*/ 358011 w 480015"/>
              <a:gd name="connsiteY31" fmla="*/ 27432 h 328849"/>
              <a:gd name="connsiteX32" fmla="*/ 266571 w 480015"/>
              <a:gd name="connsiteY32" fmla="*/ 18288 h 328849"/>
              <a:gd name="connsiteX33" fmla="*/ 248283 w 480015"/>
              <a:gd name="connsiteY33" fmla="*/ 18288 h 32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0015" h="328849">
                <a:moveTo>
                  <a:pt x="403731" y="0"/>
                </a:moveTo>
                <a:cubicBezTo>
                  <a:pt x="300099" y="3048"/>
                  <a:pt x="196369" y="3695"/>
                  <a:pt x="92835" y="9144"/>
                </a:cubicBezTo>
                <a:cubicBezTo>
                  <a:pt x="80285" y="9805"/>
                  <a:pt x="67810" y="13338"/>
                  <a:pt x="56259" y="18288"/>
                </a:cubicBezTo>
                <a:cubicBezTo>
                  <a:pt x="46158" y="22617"/>
                  <a:pt x="17837" y="36576"/>
                  <a:pt x="28827" y="36576"/>
                </a:cubicBezTo>
                <a:cubicBezTo>
                  <a:pt x="147855" y="36576"/>
                  <a:pt x="266571" y="24384"/>
                  <a:pt x="385443" y="18288"/>
                </a:cubicBezTo>
                <a:cubicBezTo>
                  <a:pt x="333627" y="24384"/>
                  <a:pt x="281926" y="31550"/>
                  <a:pt x="229995" y="36576"/>
                </a:cubicBezTo>
                <a:cubicBezTo>
                  <a:pt x="66195" y="52428"/>
                  <a:pt x="150312" y="33637"/>
                  <a:pt x="65403" y="54864"/>
                </a:cubicBezTo>
                <a:lnTo>
                  <a:pt x="339723" y="64008"/>
                </a:lnTo>
                <a:cubicBezTo>
                  <a:pt x="367288" y="65422"/>
                  <a:pt x="395242" y="66458"/>
                  <a:pt x="422019" y="73152"/>
                </a:cubicBezTo>
                <a:cubicBezTo>
                  <a:pt x="432681" y="75817"/>
                  <a:pt x="440307" y="85344"/>
                  <a:pt x="449451" y="91440"/>
                </a:cubicBezTo>
                <a:cubicBezTo>
                  <a:pt x="418971" y="97536"/>
                  <a:pt x="389019" y="107565"/>
                  <a:pt x="358011" y="109728"/>
                </a:cubicBezTo>
                <a:cubicBezTo>
                  <a:pt x="0" y="134706"/>
                  <a:pt x="156191" y="85561"/>
                  <a:pt x="28827" y="128016"/>
                </a:cubicBezTo>
                <a:cubicBezTo>
                  <a:pt x="144659" y="272806"/>
                  <a:pt x="5495" y="122187"/>
                  <a:pt x="412875" y="192024"/>
                </a:cubicBezTo>
                <a:cubicBezTo>
                  <a:pt x="427896" y="194599"/>
                  <a:pt x="398366" y="220523"/>
                  <a:pt x="385443" y="228600"/>
                </a:cubicBezTo>
                <a:cubicBezTo>
                  <a:pt x="372264" y="236837"/>
                  <a:pt x="355208" y="236417"/>
                  <a:pt x="339723" y="237744"/>
                </a:cubicBezTo>
                <a:cubicBezTo>
                  <a:pt x="248415" y="245570"/>
                  <a:pt x="156843" y="249936"/>
                  <a:pt x="65403" y="256032"/>
                </a:cubicBezTo>
                <a:cubicBezTo>
                  <a:pt x="174628" y="328849"/>
                  <a:pt x="100672" y="287523"/>
                  <a:pt x="394587" y="256032"/>
                </a:cubicBezTo>
                <a:cubicBezTo>
                  <a:pt x="410040" y="254376"/>
                  <a:pt x="364323" y="248515"/>
                  <a:pt x="348867" y="246888"/>
                </a:cubicBezTo>
                <a:cubicBezTo>
                  <a:pt x="306321" y="242410"/>
                  <a:pt x="263523" y="240792"/>
                  <a:pt x="220851" y="237744"/>
                </a:cubicBezTo>
                <a:cubicBezTo>
                  <a:pt x="202563" y="234696"/>
                  <a:pt x="184527" y="228600"/>
                  <a:pt x="165987" y="228600"/>
                </a:cubicBezTo>
                <a:cubicBezTo>
                  <a:pt x="147447" y="228600"/>
                  <a:pt x="105260" y="220155"/>
                  <a:pt x="111123" y="237744"/>
                </a:cubicBezTo>
                <a:cubicBezTo>
                  <a:pt x="118140" y="258795"/>
                  <a:pt x="153795" y="249936"/>
                  <a:pt x="175131" y="256032"/>
                </a:cubicBezTo>
                <a:cubicBezTo>
                  <a:pt x="226947" y="249936"/>
                  <a:pt x="279419" y="247976"/>
                  <a:pt x="330579" y="237744"/>
                </a:cubicBezTo>
                <a:cubicBezTo>
                  <a:pt x="341355" y="235589"/>
                  <a:pt x="347054" y="220299"/>
                  <a:pt x="358011" y="219456"/>
                </a:cubicBezTo>
                <a:cubicBezTo>
                  <a:pt x="388553" y="217107"/>
                  <a:pt x="480015" y="230638"/>
                  <a:pt x="449451" y="228600"/>
                </a:cubicBezTo>
                <a:cubicBezTo>
                  <a:pt x="373177" y="223515"/>
                  <a:pt x="297051" y="216408"/>
                  <a:pt x="220851" y="210312"/>
                </a:cubicBezTo>
                <a:cubicBezTo>
                  <a:pt x="211707" y="207264"/>
                  <a:pt x="193419" y="210807"/>
                  <a:pt x="193419" y="201168"/>
                </a:cubicBezTo>
                <a:cubicBezTo>
                  <a:pt x="193419" y="190178"/>
                  <a:pt x="210808" y="187343"/>
                  <a:pt x="220851" y="182880"/>
                </a:cubicBezTo>
                <a:cubicBezTo>
                  <a:pt x="333405" y="132856"/>
                  <a:pt x="227176" y="187366"/>
                  <a:pt x="312291" y="155448"/>
                </a:cubicBezTo>
                <a:cubicBezTo>
                  <a:pt x="369156" y="134124"/>
                  <a:pt x="330519" y="141113"/>
                  <a:pt x="385443" y="109728"/>
                </a:cubicBezTo>
                <a:cubicBezTo>
                  <a:pt x="393812" y="104946"/>
                  <a:pt x="403731" y="103632"/>
                  <a:pt x="412875" y="100584"/>
                </a:cubicBezTo>
                <a:cubicBezTo>
                  <a:pt x="406795" y="90451"/>
                  <a:pt x="377633" y="33470"/>
                  <a:pt x="358011" y="27432"/>
                </a:cubicBezTo>
                <a:cubicBezTo>
                  <a:pt x="328734" y="18424"/>
                  <a:pt x="297097" y="20832"/>
                  <a:pt x="266571" y="18288"/>
                </a:cubicBezTo>
                <a:cubicBezTo>
                  <a:pt x="260496" y="17782"/>
                  <a:pt x="254379" y="18288"/>
                  <a:pt x="248283" y="18288"/>
                </a:cubicBezTo>
              </a:path>
            </a:pathLst>
          </a:custGeom>
          <a:ln w="381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4378" y="2475131"/>
            <a:ext cx="32448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courses on the inside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174778" y="2962401"/>
            <a:ext cx="609600" cy="609600"/>
          </a:xfrm>
          <a:prstGeom prst="straightConnector1">
            <a:avLst/>
          </a:prstGeom>
          <a:ln w="666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7258" y="5029200"/>
            <a:ext cx="534794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choosing the PE Waiver option, don’t forget to mark it on the inside; you do NOT write PE Option in the grid on the front page.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57658" y="5791200"/>
            <a:ext cx="609600" cy="609600"/>
          </a:xfrm>
          <a:prstGeom prst="straightConnector1">
            <a:avLst/>
          </a:prstGeom>
          <a:ln w="666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877643" y="6475861"/>
            <a:ext cx="480015" cy="328849"/>
          </a:xfrm>
          <a:custGeom>
            <a:avLst/>
            <a:gdLst>
              <a:gd name="connsiteX0" fmla="*/ 403731 w 480015"/>
              <a:gd name="connsiteY0" fmla="*/ 0 h 328849"/>
              <a:gd name="connsiteX1" fmla="*/ 92835 w 480015"/>
              <a:gd name="connsiteY1" fmla="*/ 9144 h 328849"/>
              <a:gd name="connsiteX2" fmla="*/ 56259 w 480015"/>
              <a:gd name="connsiteY2" fmla="*/ 18288 h 328849"/>
              <a:gd name="connsiteX3" fmla="*/ 28827 w 480015"/>
              <a:gd name="connsiteY3" fmla="*/ 36576 h 328849"/>
              <a:gd name="connsiteX4" fmla="*/ 385443 w 480015"/>
              <a:gd name="connsiteY4" fmla="*/ 18288 h 328849"/>
              <a:gd name="connsiteX5" fmla="*/ 229995 w 480015"/>
              <a:gd name="connsiteY5" fmla="*/ 36576 h 328849"/>
              <a:gd name="connsiteX6" fmla="*/ 65403 w 480015"/>
              <a:gd name="connsiteY6" fmla="*/ 54864 h 328849"/>
              <a:gd name="connsiteX7" fmla="*/ 339723 w 480015"/>
              <a:gd name="connsiteY7" fmla="*/ 64008 h 328849"/>
              <a:gd name="connsiteX8" fmla="*/ 422019 w 480015"/>
              <a:gd name="connsiteY8" fmla="*/ 73152 h 328849"/>
              <a:gd name="connsiteX9" fmla="*/ 449451 w 480015"/>
              <a:gd name="connsiteY9" fmla="*/ 91440 h 328849"/>
              <a:gd name="connsiteX10" fmla="*/ 358011 w 480015"/>
              <a:gd name="connsiteY10" fmla="*/ 109728 h 328849"/>
              <a:gd name="connsiteX11" fmla="*/ 28827 w 480015"/>
              <a:gd name="connsiteY11" fmla="*/ 128016 h 328849"/>
              <a:gd name="connsiteX12" fmla="*/ 412875 w 480015"/>
              <a:gd name="connsiteY12" fmla="*/ 192024 h 328849"/>
              <a:gd name="connsiteX13" fmla="*/ 385443 w 480015"/>
              <a:gd name="connsiteY13" fmla="*/ 228600 h 328849"/>
              <a:gd name="connsiteX14" fmla="*/ 339723 w 480015"/>
              <a:gd name="connsiteY14" fmla="*/ 237744 h 328849"/>
              <a:gd name="connsiteX15" fmla="*/ 65403 w 480015"/>
              <a:gd name="connsiteY15" fmla="*/ 256032 h 328849"/>
              <a:gd name="connsiteX16" fmla="*/ 394587 w 480015"/>
              <a:gd name="connsiteY16" fmla="*/ 256032 h 328849"/>
              <a:gd name="connsiteX17" fmla="*/ 348867 w 480015"/>
              <a:gd name="connsiteY17" fmla="*/ 246888 h 328849"/>
              <a:gd name="connsiteX18" fmla="*/ 220851 w 480015"/>
              <a:gd name="connsiteY18" fmla="*/ 237744 h 328849"/>
              <a:gd name="connsiteX19" fmla="*/ 165987 w 480015"/>
              <a:gd name="connsiteY19" fmla="*/ 228600 h 328849"/>
              <a:gd name="connsiteX20" fmla="*/ 111123 w 480015"/>
              <a:gd name="connsiteY20" fmla="*/ 237744 h 328849"/>
              <a:gd name="connsiteX21" fmla="*/ 175131 w 480015"/>
              <a:gd name="connsiteY21" fmla="*/ 256032 h 328849"/>
              <a:gd name="connsiteX22" fmla="*/ 330579 w 480015"/>
              <a:gd name="connsiteY22" fmla="*/ 237744 h 328849"/>
              <a:gd name="connsiteX23" fmla="*/ 358011 w 480015"/>
              <a:gd name="connsiteY23" fmla="*/ 219456 h 328849"/>
              <a:gd name="connsiteX24" fmla="*/ 449451 w 480015"/>
              <a:gd name="connsiteY24" fmla="*/ 228600 h 328849"/>
              <a:gd name="connsiteX25" fmla="*/ 220851 w 480015"/>
              <a:gd name="connsiteY25" fmla="*/ 210312 h 328849"/>
              <a:gd name="connsiteX26" fmla="*/ 193419 w 480015"/>
              <a:gd name="connsiteY26" fmla="*/ 201168 h 328849"/>
              <a:gd name="connsiteX27" fmla="*/ 220851 w 480015"/>
              <a:gd name="connsiteY27" fmla="*/ 182880 h 328849"/>
              <a:gd name="connsiteX28" fmla="*/ 312291 w 480015"/>
              <a:gd name="connsiteY28" fmla="*/ 155448 h 328849"/>
              <a:gd name="connsiteX29" fmla="*/ 385443 w 480015"/>
              <a:gd name="connsiteY29" fmla="*/ 109728 h 328849"/>
              <a:gd name="connsiteX30" fmla="*/ 412875 w 480015"/>
              <a:gd name="connsiteY30" fmla="*/ 100584 h 328849"/>
              <a:gd name="connsiteX31" fmla="*/ 358011 w 480015"/>
              <a:gd name="connsiteY31" fmla="*/ 27432 h 328849"/>
              <a:gd name="connsiteX32" fmla="*/ 266571 w 480015"/>
              <a:gd name="connsiteY32" fmla="*/ 18288 h 328849"/>
              <a:gd name="connsiteX33" fmla="*/ 248283 w 480015"/>
              <a:gd name="connsiteY33" fmla="*/ 18288 h 32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0015" h="328849">
                <a:moveTo>
                  <a:pt x="403731" y="0"/>
                </a:moveTo>
                <a:cubicBezTo>
                  <a:pt x="300099" y="3048"/>
                  <a:pt x="196369" y="3695"/>
                  <a:pt x="92835" y="9144"/>
                </a:cubicBezTo>
                <a:cubicBezTo>
                  <a:pt x="80285" y="9805"/>
                  <a:pt x="67810" y="13338"/>
                  <a:pt x="56259" y="18288"/>
                </a:cubicBezTo>
                <a:cubicBezTo>
                  <a:pt x="46158" y="22617"/>
                  <a:pt x="17837" y="36576"/>
                  <a:pt x="28827" y="36576"/>
                </a:cubicBezTo>
                <a:cubicBezTo>
                  <a:pt x="147855" y="36576"/>
                  <a:pt x="266571" y="24384"/>
                  <a:pt x="385443" y="18288"/>
                </a:cubicBezTo>
                <a:cubicBezTo>
                  <a:pt x="333627" y="24384"/>
                  <a:pt x="281926" y="31550"/>
                  <a:pt x="229995" y="36576"/>
                </a:cubicBezTo>
                <a:cubicBezTo>
                  <a:pt x="66195" y="52428"/>
                  <a:pt x="150312" y="33637"/>
                  <a:pt x="65403" y="54864"/>
                </a:cubicBezTo>
                <a:lnTo>
                  <a:pt x="339723" y="64008"/>
                </a:lnTo>
                <a:cubicBezTo>
                  <a:pt x="367288" y="65422"/>
                  <a:pt x="395242" y="66458"/>
                  <a:pt x="422019" y="73152"/>
                </a:cubicBezTo>
                <a:cubicBezTo>
                  <a:pt x="432681" y="75817"/>
                  <a:pt x="440307" y="85344"/>
                  <a:pt x="449451" y="91440"/>
                </a:cubicBezTo>
                <a:cubicBezTo>
                  <a:pt x="418971" y="97536"/>
                  <a:pt x="389019" y="107565"/>
                  <a:pt x="358011" y="109728"/>
                </a:cubicBezTo>
                <a:cubicBezTo>
                  <a:pt x="0" y="134706"/>
                  <a:pt x="156191" y="85561"/>
                  <a:pt x="28827" y="128016"/>
                </a:cubicBezTo>
                <a:cubicBezTo>
                  <a:pt x="144659" y="272806"/>
                  <a:pt x="5495" y="122187"/>
                  <a:pt x="412875" y="192024"/>
                </a:cubicBezTo>
                <a:cubicBezTo>
                  <a:pt x="427896" y="194599"/>
                  <a:pt x="398366" y="220523"/>
                  <a:pt x="385443" y="228600"/>
                </a:cubicBezTo>
                <a:cubicBezTo>
                  <a:pt x="372264" y="236837"/>
                  <a:pt x="355208" y="236417"/>
                  <a:pt x="339723" y="237744"/>
                </a:cubicBezTo>
                <a:cubicBezTo>
                  <a:pt x="248415" y="245570"/>
                  <a:pt x="156843" y="249936"/>
                  <a:pt x="65403" y="256032"/>
                </a:cubicBezTo>
                <a:cubicBezTo>
                  <a:pt x="174628" y="328849"/>
                  <a:pt x="100672" y="287523"/>
                  <a:pt x="394587" y="256032"/>
                </a:cubicBezTo>
                <a:cubicBezTo>
                  <a:pt x="410040" y="254376"/>
                  <a:pt x="364323" y="248515"/>
                  <a:pt x="348867" y="246888"/>
                </a:cubicBezTo>
                <a:cubicBezTo>
                  <a:pt x="306321" y="242410"/>
                  <a:pt x="263523" y="240792"/>
                  <a:pt x="220851" y="237744"/>
                </a:cubicBezTo>
                <a:cubicBezTo>
                  <a:pt x="202563" y="234696"/>
                  <a:pt x="184527" y="228600"/>
                  <a:pt x="165987" y="228600"/>
                </a:cubicBezTo>
                <a:cubicBezTo>
                  <a:pt x="147447" y="228600"/>
                  <a:pt x="105260" y="220155"/>
                  <a:pt x="111123" y="237744"/>
                </a:cubicBezTo>
                <a:cubicBezTo>
                  <a:pt x="118140" y="258795"/>
                  <a:pt x="153795" y="249936"/>
                  <a:pt x="175131" y="256032"/>
                </a:cubicBezTo>
                <a:cubicBezTo>
                  <a:pt x="226947" y="249936"/>
                  <a:pt x="279419" y="247976"/>
                  <a:pt x="330579" y="237744"/>
                </a:cubicBezTo>
                <a:cubicBezTo>
                  <a:pt x="341355" y="235589"/>
                  <a:pt x="347054" y="220299"/>
                  <a:pt x="358011" y="219456"/>
                </a:cubicBezTo>
                <a:cubicBezTo>
                  <a:pt x="388553" y="217107"/>
                  <a:pt x="480015" y="230638"/>
                  <a:pt x="449451" y="228600"/>
                </a:cubicBezTo>
                <a:cubicBezTo>
                  <a:pt x="373177" y="223515"/>
                  <a:pt x="297051" y="216408"/>
                  <a:pt x="220851" y="210312"/>
                </a:cubicBezTo>
                <a:cubicBezTo>
                  <a:pt x="211707" y="207264"/>
                  <a:pt x="193419" y="210807"/>
                  <a:pt x="193419" y="201168"/>
                </a:cubicBezTo>
                <a:cubicBezTo>
                  <a:pt x="193419" y="190178"/>
                  <a:pt x="210808" y="187343"/>
                  <a:pt x="220851" y="182880"/>
                </a:cubicBezTo>
                <a:cubicBezTo>
                  <a:pt x="333405" y="132856"/>
                  <a:pt x="227176" y="187366"/>
                  <a:pt x="312291" y="155448"/>
                </a:cubicBezTo>
                <a:cubicBezTo>
                  <a:pt x="369156" y="134124"/>
                  <a:pt x="330519" y="141113"/>
                  <a:pt x="385443" y="109728"/>
                </a:cubicBezTo>
                <a:cubicBezTo>
                  <a:pt x="393812" y="104946"/>
                  <a:pt x="403731" y="103632"/>
                  <a:pt x="412875" y="100584"/>
                </a:cubicBezTo>
                <a:cubicBezTo>
                  <a:pt x="406795" y="90451"/>
                  <a:pt x="377633" y="33470"/>
                  <a:pt x="358011" y="27432"/>
                </a:cubicBezTo>
                <a:cubicBezTo>
                  <a:pt x="328734" y="18424"/>
                  <a:pt x="297097" y="20832"/>
                  <a:pt x="266571" y="18288"/>
                </a:cubicBezTo>
                <a:cubicBezTo>
                  <a:pt x="260496" y="17782"/>
                  <a:pt x="254379" y="18288"/>
                  <a:pt x="248283" y="18288"/>
                </a:cubicBezTo>
              </a:path>
            </a:pathLst>
          </a:custGeom>
          <a:ln w="381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1371600"/>
            <a:ext cx="1981200" cy="1981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5229" y="3267201"/>
            <a:ext cx="53479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mark ALTERNATES on the back!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231 C -0.01267 0.01249 -0.03472 0.01642 -0.05677 0.02127 C -0.07674 0.03145 -0.09392 0.03676 -0.11545 0.04254 C -0.12066 0.04416 -0.12604 0.04555 -0.13125 0.04694 C -0.13715 0.04809 -0.14878 0.05087 -0.14878 0.0511 C -0.16667 0.06173 -0.1849 0.06751 -0.20278 0.07838 C -0.23264 0.09642 -0.19705 0.0763 -0.22969 0.09942 C -0.24201 0.10821 -0.25677 0.11098 -0.26944 0.11861 C -0.31233 0.14451 -0.35503 0.17202 -0.39792 0.19884 C -0.42361 0.21503 -0.44792 0.23491 -0.47413 0.24971 C -0.47778 0.25179 -0.48142 0.2541 -0.48524 0.25595 C -0.49531 0.26058 -0.51545 0.26867 -0.51545 0.2689 C -0.53576 0.29202 -0.51615 0.27306 -0.54236 0.28763 C -0.56719 0.3015 -0.5908 0.32555 -0.61701 0.3341 C -0.6276 0.3422 -0.6375 0.35145 -0.64878 0.35746 C -0.66545 0.36647 -0.68281 0.37225 -0.69948 0.38058 C -0.71059 0.38613 -0.72309 0.39191 -0.73455 0.39538 C -0.73924 0.39676 -0.74878 0.39977 -0.74878 0.4 C -0.75677 0.40509 -0.76024 0.40809 -0.76944 0.41017 C -0.77865 0.4148 -0.78611 0.41526 -0.79635 0.41665 C -0.81823 0.42798 -0.84583 0.43006 -0.86944 0.43353 C -0.88281 0.43792 -0.89687 0.43884 -0.91059 0.44208 C -0.9191 0.44393 -0.92552 0.44694 -0.93455 0.44832 C -0.94983 0.45503 -0.9684 0.45364 -0.98368 0.45457 C -0.97135 0.44301 -0.97569 0.44856 -0.96944 0.43977 C -0.97274 0.42405 -0.97361 0.42058 -0.98524 0.41665 C -0.99219 0.41734 -0.99948 0.41526 -1.0059 0.41873 C -1.00799 0.41988 -1.00573 0.42497 -1.00434 0.42728 C -1.00087 0.43283 -0.99045 0.43538 -0.98524 0.43769 C -0.9724 0.43191 -0.98872 0.42913 -0.99323 0.42728 C -1.00226 0.41873 -1.01285 0.42104 -1.0217 0.42936 C -1.02118 0.43283 -1.0224 0.43769 -1.02014 0.43977 C -1.01615 0.44347 -1.0059 0.44416 -1.0059 0.44439 C -0.9967 0.44324 -0.97257 0.44647 -0.98681 0.42497 C -0.98837 0.42266 -0.99115 0.4222 -0.99323 0.42081 C -0.99635 0.4222 -1.00122 0.42104 -1.00278 0.42497 C -1.00434 0.42844 -0.99705 0.44046 -0.99479 0.44208 C -0.99236 0.4437 -0.98941 0.44347 -0.98681 0.44416 C -0.97847 0.44046 -0.9809 0.4437 -0.9901 0.43145 C -0.99236 0.42844 -0.99948 0.42728 -0.99948 0.42751 C -1.00104 0.42867 -1.00399 0.4289 -1.00434 0.43145 C -1.00642 0.44624 -0.98437 0.44208 -0.98212 0.44208 " pathEditMode="relative" rAng="0" ptsTypes="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45" y="226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9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Computer Entry of Final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week!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Meet individually with Mrs. Riley</a:t>
            </a:r>
            <a:endParaRPr lang="en-US" sz="2800" dirty="0" smtClean="0"/>
          </a:p>
          <a:p>
            <a:endParaRPr lang="en-US" sz="3200" dirty="0"/>
          </a:p>
          <a:p>
            <a:r>
              <a:rPr lang="en-US" sz="3200" dirty="0" smtClean="0"/>
              <a:t>Log in to student parent portal account</a:t>
            </a:r>
          </a:p>
          <a:p>
            <a:endParaRPr lang="en-US" sz="3200" dirty="0" smtClean="0"/>
          </a:p>
          <a:p>
            <a:r>
              <a:rPr lang="en-US" sz="3200" dirty="0" smtClean="0"/>
              <a:t>Input course choices for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Review</a:t>
            </a:r>
            <a:r>
              <a:rPr lang="en-US" sz="3200" dirty="0" smtClean="0"/>
              <a:t> high school choices with parents and teachers</a:t>
            </a:r>
          </a:p>
          <a:p>
            <a:r>
              <a:rPr lang="en-US" sz="3200" u="sng" dirty="0" smtClean="0"/>
              <a:t>Complete </a:t>
            </a:r>
            <a:r>
              <a:rPr lang="en-US" sz="3200" dirty="0" smtClean="0"/>
              <a:t>“My Course Plan for Grade 9” (front of Course Selection Sheet</a:t>
            </a:r>
          </a:p>
          <a:p>
            <a:r>
              <a:rPr lang="en-US" sz="3200" u="sng" dirty="0" smtClean="0"/>
              <a:t>Mark</a:t>
            </a:r>
            <a:r>
              <a:rPr lang="en-US" sz="3200" dirty="0" smtClean="0"/>
              <a:t> courses (in pencil) on page 2 of course selection sheet</a:t>
            </a:r>
          </a:p>
          <a:p>
            <a:r>
              <a:rPr lang="en-US" sz="3200" u="sng" dirty="0" smtClean="0"/>
              <a:t>Prepare</a:t>
            </a:r>
            <a:r>
              <a:rPr lang="en-US" sz="3200" dirty="0" smtClean="0"/>
              <a:t> to submit your courses for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in one week!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St. Bartholomew &amp; St. Peters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Paperwork</a:t>
            </a:r>
          </a:p>
          <a:p>
            <a:pPr marL="0" indent="0">
              <a:buNone/>
            </a:pPr>
            <a:endParaRPr lang="en-US" sz="4800" u="sng" dirty="0" smtClean="0"/>
          </a:p>
        </p:txBody>
      </p:sp>
    </p:spTree>
    <p:extLst>
      <p:ext uri="{BB962C8B-B14F-4D97-AF65-F5344CB8AC3E}">
        <p14:creationId xmlns:p14="http://schemas.microsoft.com/office/powerpoint/2010/main" val="5596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workstation\Local Settings\Temporary Internet Files\Content.IE5\C4PK6P4I\MC9001108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709514" cy="56665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276600"/>
            <a:ext cx="4542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QUESTIONS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406704" cy="55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81200" y="457200"/>
            <a:ext cx="495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 </a:t>
            </a:r>
            <a:r>
              <a:rPr lang="en-US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of 2021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</a:rPr>
              <a:t>Future Bulldogs</a:t>
            </a:r>
            <a:endParaRPr lang="en-US" sz="6600" dirty="0" smtClean="0">
              <a:solidFill>
                <a:prstClr val="white"/>
              </a:solidFill>
            </a:endParaRPr>
          </a:p>
        </p:txBody>
      </p:sp>
      <p:pic>
        <p:nvPicPr>
          <p:cNvPr id="1026" name="Picture 2" descr="I:\CN\_CN info\CNHS logos and pics\Habits of Mind\2017-02-09_8-49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56066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764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Family Night Handout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mage result for habits of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7914"/>
            <a:ext cx="45593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86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030" y="2585323"/>
            <a:ext cx="6248400" cy="412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25400" y="0"/>
            <a:ext cx="9353260" cy="2585323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540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Classes Each Day</a:t>
            </a:r>
          </a:p>
          <a:p>
            <a:pPr algn="ctr"/>
            <a:r>
              <a:rPr lang="en-US" sz="5400" b="1" dirty="0" smtClean="0">
                <a:ln w="2540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45 Minute Classes</a:t>
            </a:r>
          </a:p>
          <a:p>
            <a:pPr algn="ctr"/>
            <a:r>
              <a:rPr lang="en-US" sz="5400" b="1" dirty="0" smtClean="0">
                <a:ln w="2540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 Minute Passing Periods</a:t>
            </a:r>
            <a:endParaRPr lang="en-US" sz="5400" b="1" dirty="0">
              <a:ln w="2540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29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</a:rPr>
              <a:t>Lunch</a:t>
            </a:r>
            <a:endParaRPr lang="en-US" sz="6600" dirty="0" smtClea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</a:rPr>
              <a:t>2 lunch periods (A &amp; C)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</a:rPr>
              <a:t>45 minutes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</a:rPr>
              <a:t>9</a:t>
            </a:r>
            <a:r>
              <a:rPr lang="en-US" sz="4000" b="1" baseline="30000" dirty="0" smtClean="0">
                <a:solidFill>
                  <a:prstClr val="white"/>
                </a:solidFill>
              </a:rPr>
              <a:t>th</a:t>
            </a:r>
            <a:r>
              <a:rPr lang="en-US" sz="4000" b="1" dirty="0" smtClean="0">
                <a:solidFill>
                  <a:prstClr val="white"/>
                </a:solidFill>
              </a:rPr>
              <a:t> graders eat in the cafeteria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</a:rPr>
              <a:t>Lunch assignments are random and may change at semester.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10266"/>
            <a:ext cx="7010400" cy="46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4261789"/>
            <a:ext cx="6934200" cy="919811"/>
          </a:xfrm>
          <a:prstGeom prst="rect">
            <a:avLst/>
          </a:prstGeom>
          <a:solidFill>
            <a:srgbClr val="FF0000">
              <a:alpha val="16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774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29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</a:rPr>
              <a:t>More Info</a:t>
            </a:r>
            <a:endParaRPr lang="en-US" sz="6600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111625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Bull Dog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Freshman Orientation</a:t>
            </a:r>
            <a:endParaRPr lang="en-US" sz="5400" dirty="0"/>
          </a:p>
        </p:txBody>
      </p:sp>
      <p:pic>
        <p:nvPicPr>
          <p:cNvPr id="1026" name="Picture 2" descr="I:\CN\_CN info\CNHS logos and pics\9-5-2013 4-29-51 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3824287" cy="33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5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workstation\Local Settings\Temporary Internet Files\Content.IE5\Z6PDWFPU\MC9000786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2" y="1431131"/>
            <a:ext cx="1857375" cy="399573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0" y="3244334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bg1"/>
                  </a:solidFill>
                  <a:prstDash val="solid"/>
                </a:ln>
              </a:rPr>
              <a:t>What is a credit?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credit?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credit is earned when students “Pass” a semester of a high school class.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credit is earned for any grade of </a:t>
            </a:r>
            <a:r>
              <a:rPr lang="en-US" dirty="0">
                <a:solidFill>
                  <a:srgbClr val="FF0000"/>
                </a:solidFill>
              </a:rPr>
              <a:t>D- or higher </a:t>
            </a:r>
            <a:r>
              <a:rPr lang="en-US" dirty="0"/>
              <a:t>at the end of each semester. Only semester grades earn credit!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students must earn at least 40 credits to graduate.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6329</TotalTime>
  <Words>565</Words>
  <Application>Microsoft Office PowerPoint</Application>
  <PresentationFormat>On-screen Show (4:3)</PresentationFormat>
  <Paragraphs>135</Paragraphs>
  <Slides>39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credit?</vt:lpstr>
      <vt:lpstr>PowerPoint Presentation</vt:lpstr>
      <vt:lpstr>Choosing Classes</vt:lpstr>
      <vt:lpstr>PowerPoint Presentation</vt:lpstr>
      <vt:lpstr>PowerPoint Presentation</vt:lpstr>
      <vt:lpstr>Choosing Classes</vt:lpstr>
      <vt:lpstr>Choosing Classes</vt:lpstr>
      <vt:lpstr>Choosing Classes</vt:lpstr>
      <vt:lpstr>PowerPoint Presentation</vt:lpstr>
      <vt:lpstr>  </vt:lpstr>
      <vt:lpstr>PowerPoint Presentation</vt:lpstr>
      <vt:lpstr>        </vt:lpstr>
      <vt:lpstr>PowerPoint Presentation</vt:lpstr>
      <vt:lpstr>PowerPoint Presentation</vt:lpstr>
      <vt:lpstr>PowerPoint Presentation</vt:lpstr>
      <vt:lpstr>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Selection Sheet</vt:lpstr>
      <vt:lpstr>Course Selection Sheets</vt:lpstr>
      <vt:lpstr>PowerPoint Presentation</vt:lpstr>
      <vt:lpstr>Sample Plan   </vt:lpstr>
      <vt:lpstr>Mark course choices</vt:lpstr>
      <vt:lpstr>Computer Entry of Final Choices</vt:lpstr>
      <vt:lpstr>Next Steps</vt:lpstr>
      <vt:lpstr>St. Bartholomew &amp; St. Peters</vt:lpstr>
      <vt:lpstr>PowerPoint Presentation</vt:lpstr>
      <vt:lpstr>PowerPoint Presentation</vt:lpstr>
    </vt:vector>
  </TitlesOfParts>
  <Company>BCSC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2013</dc:title>
  <dc:creator>workstation</dc:creator>
  <cp:lastModifiedBy>Fleck Education</cp:lastModifiedBy>
  <cp:revision>474</cp:revision>
  <cp:lastPrinted>2015-02-12T14:55:25Z</cp:lastPrinted>
  <dcterms:created xsi:type="dcterms:W3CDTF">2012-01-12T15:05:30Z</dcterms:created>
  <dcterms:modified xsi:type="dcterms:W3CDTF">2017-12-18T18:29:20Z</dcterms:modified>
</cp:coreProperties>
</file>