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42"/>
  </p:notesMasterIdLst>
  <p:sldIdLst>
    <p:sldId id="347" r:id="rId2"/>
    <p:sldId id="346" r:id="rId3"/>
    <p:sldId id="308" r:id="rId4"/>
    <p:sldId id="266" r:id="rId5"/>
    <p:sldId id="345" r:id="rId6"/>
    <p:sldId id="336" r:id="rId7"/>
    <p:sldId id="356" r:id="rId8"/>
    <p:sldId id="349" r:id="rId9"/>
    <p:sldId id="351" r:id="rId10"/>
    <p:sldId id="341" r:id="rId11"/>
    <p:sldId id="360" r:id="rId12"/>
    <p:sldId id="357" r:id="rId13"/>
    <p:sldId id="359" r:id="rId14"/>
    <p:sldId id="342" r:id="rId15"/>
    <p:sldId id="361" r:id="rId16"/>
    <p:sldId id="348" r:id="rId17"/>
    <p:sldId id="279" r:id="rId18"/>
    <p:sldId id="272" r:id="rId19"/>
    <p:sldId id="265" r:id="rId20"/>
    <p:sldId id="273" r:id="rId21"/>
    <p:sldId id="337" r:id="rId22"/>
    <p:sldId id="275" r:id="rId23"/>
    <p:sldId id="364" r:id="rId24"/>
    <p:sldId id="281" r:id="rId25"/>
    <p:sldId id="367" r:id="rId26"/>
    <p:sldId id="371" r:id="rId27"/>
    <p:sldId id="285" r:id="rId28"/>
    <p:sldId id="286" r:id="rId29"/>
    <p:sldId id="284" r:id="rId30"/>
    <p:sldId id="368" r:id="rId31"/>
    <p:sldId id="329" r:id="rId32"/>
    <p:sldId id="287" r:id="rId33"/>
    <p:sldId id="277" r:id="rId34"/>
    <p:sldId id="276" r:id="rId35"/>
    <p:sldId id="370" r:id="rId36"/>
    <p:sldId id="362" r:id="rId37"/>
    <p:sldId id="278" r:id="rId38"/>
    <p:sldId id="295" r:id="rId39"/>
    <p:sldId id="334" r:id="rId40"/>
    <p:sldId id="30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EF58-8EE6-42AF-914F-9DB215B833B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CE419-C34E-425A-AEC8-82D7E9F01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1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CC5EEA-C29A-4747-8C3A-4846366AF3E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72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FF212C-5209-4647-8A11-9949BCA45710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8062" cy="3425825"/>
          </a:xfrm>
          <a:solidFill>
            <a:srgbClr val="FFFFFF"/>
          </a:solidFill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73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1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5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9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5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9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EC9F1-4F6C-46EA-804F-6857C4005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15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9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9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4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HchH9VRh0" TargetMode="External"/><Relationship Id="rId2" Type="http://schemas.openxmlformats.org/officeDocument/2006/relationships/hyperlink" Target="https://www.youtube.com/watch?v=s8M_5_JxY7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xPnUe6Xcb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PbJB02Zlh4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nG-vQweE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3L_551osJo" TargetMode="External"/><Relationship Id="rId2" Type="http://schemas.openxmlformats.org/officeDocument/2006/relationships/hyperlink" Target="https://www.youtube.com/watch?v=VNHPxkT0wI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cFmrVZ0e-I" TargetMode="External"/><Relationship Id="rId3" Type="http://schemas.openxmlformats.org/officeDocument/2006/relationships/hyperlink" Target="https://staff.aacap.org/App_Themes/AACAP/docs/member_resources/toolbox_for_clinical_practice_and_outcomes/symptoms/GLAD-PC_PHQ-9.pdf" TargetMode="External"/><Relationship Id="rId7" Type="http://schemas.openxmlformats.org/officeDocument/2006/relationships/hyperlink" Target="https://www.youtube.com/watch?v=f6Ca60l4rgw" TargetMode="External"/><Relationship Id="rId2" Type="http://schemas.openxmlformats.org/officeDocument/2006/relationships/hyperlink" Target="https://www.therapistaid.com/therapy-worksheets/depression/adolesc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cap.org/App_Themes/AACAP/docs/member_resources/toolbox_for_clinical_practice_and_outcomes/symptoms/QIDS-A17-C.pdf" TargetMode="External"/><Relationship Id="rId5" Type="http://schemas.openxmlformats.org/officeDocument/2006/relationships/hyperlink" Target="http://www.brightfutures.org/mentalhealth/pdf/professionals/bridges/ces_dc.pdf" TargetMode="External"/><Relationship Id="rId4" Type="http://schemas.openxmlformats.org/officeDocument/2006/relationships/hyperlink" Target="http://devepi.duhs.duke.edu/mfq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spair" TargetMode="External"/><Relationship Id="rId7" Type="http://schemas.openxmlformats.org/officeDocument/2006/relationships/hyperlink" Target="https://www.youtube.com/watch?v=uBG0KB0Ofug" TargetMode="External"/><Relationship Id="rId2" Type="http://schemas.openxmlformats.org/officeDocument/2006/relationships/hyperlink" Target="https://en.wikipedia.org/wiki/Emotional_p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orrow_(emotion)" TargetMode="External"/><Relationship Id="rId5" Type="http://schemas.openxmlformats.org/officeDocument/2006/relationships/hyperlink" Target="https://en.wikipedia.org/wiki/Disappointment" TargetMode="External"/><Relationship Id="rId4" Type="http://schemas.openxmlformats.org/officeDocument/2006/relationships/hyperlink" Target="https://en.wikipedia.org/wiki/Grie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I68IfY0D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bonding" TargetMode="External"/><Relationship Id="rId2" Type="http://schemas.openxmlformats.org/officeDocument/2006/relationships/hyperlink" Target="https://en.wikipedia.org/wiki/Dea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ffec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Depression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55" y="2107282"/>
            <a:ext cx="2524125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2" y="2313071"/>
            <a:ext cx="2572078" cy="37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Grief vs Depression</a:t>
            </a:r>
          </a:p>
        </p:txBody>
      </p:sp>
      <p:pic>
        <p:nvPicPr>
          <p:cNvPr id="205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13" y="2041322"/>
            <a:ext cx="9055510" cy="33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3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students in the grieving process.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that they are grieving vs depression.</a:t>
            </a:r>
          </a:p>
          <a:p>
            <a:r>
              <a:rPr lang="en-US" dirty="0"/>
              <a:t>Educate on the grieving process</a:t>
            </a:r>
          </a:p>
          <a:p>
            <a:r>
              <a:rPr lang="en-US" dirty="0"/>
              <a:t>Feel- help them identify feelings and express them- good bye letter</a:t>
            </a:r>
          </a:p>
          <a:p>
            <a:r>
              <a:rPr lang="en-US" dirty="0"/>
              <a:t>Let them share their story</a:t>
            </a:r>
          </a:p>
          <a:p>
            <a:r>
              <a:rPr lang="en-US" dirty="0"/>
              <a:t>Help them to move forward </a:t>
            </a:r>
          </a:p>
        </p:txBody>
      </p:sp>
    </p:spTree>
    <p:extLst>
      <p:ext uri="{BB962C8B-B14F-4D97-AF65-F5344CB8AC3E}">
        <p14:creationId xmlns:p14="http://schemas.microsoft.com/office/powerpoint/2010/main" val="298621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resources on grieving.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going to work with  young children you should be aware of this series: </a:t>
            </a:r>
            <a:r>
              <a:rPr lang="en-US" dirty="0">
                <a:hlinkClick r:id="rId2"/>
              </a:rPr>
              <a:t>https://www.youtube.com/watch?v=s8M_5_JxY7k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Working with Children, Teens, Young adults- Adults- you will want to educate on grieving process. </a:t>
            </a:r>
            <a:r>
              <a:rPr lang="en-US" dirty="0">
                <a:hlinkClick r:id="rId3"/>
              </a:rPr>
              <a:t>Grieving process</a:t>
            </a:r>
            <a:endParaRPr lang="en-US" dirty="0"/>
          </a:p>
          <a:p>
            <a:r>
              <a:rPr lang="en-US" dirty="0"/>
              <a:t>https://www.youtube.com/watch?v=mTHchH9VRh0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1" y="137215"/>
            <a:ext cx="4608539" cy="6720786"/>
          </a:xfrm>
        </p:spPr>
      </p:pic>
    </p:spTree>
    <p:extLst>
      <p:ext uri="{BB962C8B-B14F-4D97-AF65-F5344CB8AC3E}">
        <p14:creationId xmlns:p14="http://schemas.microsoft.com/office/powerpoint/2010/main" val="379526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3" y="1527041"/>
            <a:ext cx="6688572" cy="5016429"/>
          </a:xfrm>
        </p:spPr>
      </p:pic>
    </p:spTree>
    <p:extLst>
      <p:ext uri="{BB962C8B-B14F-4D97-AF65-F5344CB8AC3E}">
        <p14:creationId xmlns:p14="http://schemas.microsoft.com/office/powerpoint/2010/main" val="285835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4" y="1442941"/>
            <a:ext cx="6948866" cy="5202156"/>
          </a:xfrm>
        </p:spPr>
      </p:pic>
    </p:spTree>
    <p:extLst>
      <p:ext uri="{BB962C8B-B14F-4D97-AF65-F5344CB8AC3E}">
        <p14:creationId xmlns:p14="http://schemas.microsoft.com/office/powerpoint/2010/main" val="417267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 is a mood disorder that causes a persistent feeling of sadness and loss of interest.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www.youtube.com/watch?v=7xPnUe6Xcbw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 in 5 children will go through a depression before finishing high school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8 of 100 children/teens have a major depression at any point in time.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Depression affects 3% of children and 6 – 8% of adolescents.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 of 3 depressed teens are girls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estimated that about 10 to 15 percent of children and teens are depressed at any given time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8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Family history (genetics)</a:t>
            </a:r>
          </a:p>
          <a:p>
            <a:r>
              <a:rPr lang="en-US" altLang="en-US" dirty="0"/>
              <a:t>Stress, including:</a:t>
            </a:r>
          </a:p>
          <a:p>
            <a:pPr lvl="1"/>
            <a:r>
              <a:rPr lang="en-US" altLang="en-US" dirty="0"/>
              <a:t>Conflict between parents, or with parents or siblings</a:t>
            </a:r>
          </a:p>
          <a:p>
            <a:pPr lvl="1"/>
            <a:r>
              <a:rPr lang="en-US" altLang="en-US" dirty="0"/>
              <a:t>Depression or too much stress in parents</a:t>
            </a:r>
          </a:p>
          <a:p>
            <a:pPr lvl="1"/>
            <a:r>
              <a:rPr lang="en-US" altLang="en-US" dirty="0"/>
              <a:t>Separation or divorce of parents</a:t>
            </a:r>
          </a:p>
          <a:p>
            <a:pPr lvl="1"/>
            <a:r>
              <a:rPr lang="en-US" altLang="en-US" dirty="0"/>
              <a:t>Conflicts with friends or classmates, </a:t>
            </a:r>
          </a:p>
          <a:p>
            <a:pPr lvl="1"/>
            <a:r>
              <a:rPr lang="en-US" altLang="en-US" dirty="0"/>
              <a:t>Social stress</a:t>
            </a:r>
          </a:p>
          <a:p>
            <a:pPr lvl="1"/>
            <a:r>
              <a:rPr lang="en-US" altLang="en-US" dirty="0"/>
              <a:t>School stress – not doing well, or too much pressure</a:t>
            </a:r>
          </a:p>
          <a:p>
            <a:pPr lvl="1"/>
            <a:r>
              <a:rPr lang="en-US" altLang="en-US" dirty="0"/>
              <a:t>Bullying</a:t>
            </a:r>
          </a:p>
          <a:p>
            <a:pPr lvl="1"/>
            <a:r>
              <a:rPr lang="en-US" altLang="en-US" dirty="0"/>
              <a:t>Loss of someone important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60" y="2844467"/>
            <a:ext cx="1687501" cy="22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1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be concerned.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sad or depressed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more than 2 weeks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Increase in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irritability and anger.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Drastic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changes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behavior or personality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enjoying life, school or activities as much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Trouble coping with home, school or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2" y="3545595"/>
            <a:ext cx="2280532" cy="20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a moment and write down what comes to mind when you hear the word depression. </a:t>
            </a:r>
          </a:p>
        </p:txBody>
      </p:sp>
    </p:spTree>
    <p:extLst>
      <p:ext uri="{BB962C8B-B14F-4D97-AF65-F5344CB8AC3E}">
        <p14:creationId xmlns:p14="http://schemas.microsoft.com/office/powerpoint/2010/main" val="272220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be concerned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mood swings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affecting ability to function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Feeling hopeless or worthless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Problems with sleep, appetite, energy and concentration, hygiene.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Expressions of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wanting to die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 plans to harm him/herself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80" y="811307"/>
            <a:ext cx="1304086" cy="15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8" y="1930400"/>
            <a:ext cx="6393708" cy="4756919"/>
          </a:xfrm>
        </p:spPr>
      </p:pic>
    </p:spTree>
    <p:extLst>
      <p:ext uri="{BB962C8B-B14F-4D97-AF65-F5344CB8AC3E}">
        <p14:creationId xmlns:p14="http://schemas.microsoft.com/office/powerpoint/2010/main" val="323906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Disruptive Mood Dysregulation Disorder</a:t>
            </a:r>
          </a:p>
          <a:p>
            <a:r>
              <a:rPr lang="en-US" dirty="0"/>
              <a:t>Major Depression</a:t>
            </a:r>
          </a:p>
          <a:p>
            <a:r>
              <a:rPr lang="en-US" dirty="0"/>
              <a:t>Persistent Depressive Disorder</a:t>
            </a:r>
          </a:p>
          <a:p>
            <a:r>
              <a:rPr lang="en-US" dirty="0"/>
              <a:t>Premenstrual Dysphoric Disorder</a:t>
            </a:r>
          </a:p>
          <a:p>
            <a:r>
              <a:rPr lang="en-US" dirty="0"/>
              <a:t>Substance/Medication induced disorder</a:t>
            </a:r>
          </a:p>
          <a:p>
            <a:r>
              <a:rPr lang="en-US" dirty="0"/>
              <a:t>Depression Disorder due to another medical condition</a:t>
            </a:r>
          </a:p>
          <a:p>
            <a:r>
              <a:rPr lang="en-US" dirty="0"/>
              <a:t>Other specified depressive disorder</a:t>
            </a:r>
          </a:p>
          <a:p>
            <a:r>
              <a:rPr lang="en-US" dirty="0"/>
              <a:t>Unspecified depressive disorder</a:t>
            </a:r>
          </a:p>
          <a:p>
            <a:r>
              <a:rPr lang="en-US" dirty="0"/>
              <a:t>Type of depression  </a:t>
            </a:r>
            <a:r>
              <a:rPr lang="en-US" dirty="0">
                <a:hlinkClick r:id="rId2"/>
              </a:rPr>
              <a:t>https://www.youtube.com/watch?v=PbJB02Zlh4w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22" y="2426693"/>
            <a:ext cx="3191435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60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956187" y="317091"/>
            <a:ext cx="8686800" cy="6400800"/>
          </a:xfrm>
          <a:ln>
            <a:solidFill>
              <a:schemeClr val="hlink"/>
            </a:solidFill>
          </a:ln>
        </p:spPr>
        <p:txBody>
          <a:bodyPr rtlCol="0">
            <a:normAutofit/>
          </a:bodyPr>
          <a:lstStyle/>
          <a:p>
            <a:pPr>
              <a:buNone/>
              <a:defRPr/>
            </a:pPr>
            <a:endParaRPr lang="en-US" sz="1200" b="1" i="1" dirty="0">
              <a:solidFill>
                <a:schemeClr val="tx2"/>
              </a:solidFill>
              <a:ea typeface="ＭＳ Ｐゴシック" pitchFamily="-96" charset="-128"/>
            </a:endParaRPr>
          </a:p>
          <a:p>
            <a:pPr indent="3175">
              <a:buNone/>
              <a:defRPr/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Mood Disorders</a:t>
            </a:r>
          </a:p>
          <a:p>
            <a:pPr marL="977900" indent="-409575">
              <a:buNone/>
              <a:defRPr/>
            </a:pPr>
            <a:endParaRPr lang="en-US" sz="1600" b="1" i="1" dirty="0">
              <a:solidFill>
                <a:schemeClr val="tx2"/>
              </a:solidFill>
              <a:ea typeface="ＭＳ Ｐゴシック" pitchFamily="-96" charset="-128"/>
            </a:endParaRPr>
          </a:p>
          <a:p>
            <a:pPr marL="803275" indent="-2349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/>
              <a:t>Childhood and adolescent depression are real</a:t>
            </a:r>
          </a:p>
          <a:p>
            <a:pPr marL="803275" indent="-2349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/>
              <a:t>Mood disorders</a:t>
            </a:r>
            <a:r>
              <a:rPr lang="en-US" sz="2800" i="1" dirty="0"/>
              <a:t>  </a:t>
            </a:r>
            <a:r>
              <a:rPr lang="en-US" sz="2800" dirty="0"/>
              <a:t>in children and adolescents are among the most common psychiatric disorders</a:t>
            </a:r>
          </a:p>
          <a:p>
            <a:pPr marL="803275" indent="-2349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2"/>
                </a:solidFill>
              </a:rPr>
              <a:t>50% of depressed adults had their first episode before age 20</a:t>
            </a:r>
          </a:p>
          <a:p>
            <a:pPr marL="803275" indent="-2349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2"/>
                </a:solidFill>
              </a:rPr>
              <a:t>Life events:  stresses play a role in timing and onset</a:t>
            </a:r>
          </a:p>
        </p:txBody>
      </p:sp>
    </p:spTree>
    <p:extLst>
      <p:ext uri="{BB962C8B-B14F-4D97-AF65-F5344CB8AC3E}">
        <p14:creationId xmlns:p14="http://schemas.microsoft.com/office/powerpoint/2010/main" val="349174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mood 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MDD – 6.7% (14.8 mil. 18+), leading cause of disability in the U.S for ages 15-44.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Persistent Mood Disorder  – 1.5% (3.3 mil.)  median age of onset = 31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Bipolar D/O – 2.6% (5.7 mil.)  median age of onset = 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981201" y="457201"/>
            <a:ext cx="4275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chemeClr val="tx2"/>
                </a:solidFill>
                <a:latin typeface="+mj-lt"/>
                <a:ea typeface="ＭＳ Ｐゴシック" pitchFamily="-96" charset="-128"/>
              </a:rPr>
              <a:t>Comorbidity: MDD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84525" y="19034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57400" y="554672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968477" y="1481139"/>
            <a:ext cx="8686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ea typeface="ＭＳ Ｐゴシック" pitchFamily="-96" charset="-128"/>
              </a:rPr>
              <a:t>High levels of comorbidity  are found in both clinical and non-clinical samples (</a:t>
            </a:r>
            <a:r>
              <a:rPr lang="en-US" sz="2800" dirty="0" err="1">
                <a:latin typeface="Arial" charset="0"/>
                <a:ea typeface="ＭＳ Ｐゴシック" pitchFamily="-96" charset="-128"/>
              </a:rPr>
              <a:t>Angold</a:t>
            </a:r>
            <a:r>
              <a:rPr lang="en-US" sz="2800" dirty="0">
                <a:latin typeface="Arial" charset="0"/>
                <a:ea typeface="ＭＳ Ｐゴシック" pitchFamily="-96" charset="-128"/>
              </a:rPr>
              <a:t> and Costello, 1993)</a:t>
            </a:r>
          </a:p>
          <a:p>
            <a:pPr marL="803275" lvl="1" indent="-234950">
              <a:defRPr/>
            </a:pPr>
            <a:endParaRPr lang="en-US" sz="2800" dirty="0">
              <a:latin typeface="Arial" charset="0"/>
              <a:ea typeface="ＭＳ Ｐゴシック" pitchFamily="-96" charset="-128"/>
            </a:endParaRPr>
          </a:p>
          <a:p>
            <a:pPr marL="741363" lvl="1" indent="-1730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pitchFamily="-96" charset="-128"/>
              </a:rPr>
              <a:t>Persistent Depression 30-80% onset age 8</a:t>
            </a:r>
          </a:p>
          <a:p>
            <a:pPr marL="741363" lvl="1" indent="-1730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pitchFamily="-96" charset="-128"/>
              </a:rPr>
              <a:t>Anxiety disorders 30-75% onset age 6</a:t>
            </a:r>
          </a:p>
          <a:p>
            <a:pPr marL="741363" lvl="1" indent="-1730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pitchFamily="-96" charset="-128"/>
              </a:rPr>
              <a:t>ADHD/Disruptive Disorders 60% onset age 4</a:t>
            </a:r>
          </a:p>
          <a:p>
            <a:pPr marL="741363" lvl="1" indent="-1730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pitchFamily="-96" charset="-128"/>
              </a:rPr>
              <a:t>Substance Use/Abuse 20-30% onset age 10</a:t>
            </a:r>
          </a:p>
          <a:p>
            <a:pPr marL="741363" lvl="1" indent="-1730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20-80% co-morbid with oppositional/conduct disorder (onset age 7-8)</a:t>
            </a:r>
          </a:p>
          <a:p>
            <a:pPr marL="741363" lvl="1" indent="-173038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Arial" charset="0"/>
              <a:ea typeface="ＭＳ Ｐゴシック" pitchFamily="-96" charset="-128"/>
            </a:endParaRPr>
          </a:p>
          <a:p>
            <a:pPr lvl="1">
              <a:defRPr/>
            </a:pPr>
            <a:endParaRPr lang="en-US" sz="2800" dirty="0">
              <a:latin typeface="Arial" charset="0"/>
              <a:ea typeface="ＭＳ Ｐゴシック" pitchFamily="-96" charset="-128"/>
            </a:endParaRPr>
          </a:p>
          <a:p>
            <a:pPr>
              <a:defRPr/>
            </a:pPr>
            <a:endParaRPr lang="en-US" sz="2800" dirty="0"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2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Depression and Anxiety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84787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Depression in Women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/>
              <a:t>Women experience depression about twice as often as men.</a:t>
            </a:r>
          </a:p>
          <a:p>
            <a:r>
              <a:rPr lang="en-US" altLang="en-US" sz="2800"/>
              <a:t>Contributors:</a:t>
            </a:r>
          </a:p>
          <a:p>
            <a:pPr lvl="1"/>
            <a:r>
              <a:rPr lang="en-US" altLang="en-US" sz="2400"/>
              <a:t>Added stressors:</a:t>
            </a:r>
          </a:p>
          <a:p>
            <a:pPr lvl="2"/>
            <a:r>
              <a:rPr lang="en-US" altLang="en-US" sz="2000"/>
              <a:t>Work/life balance</a:t>
            </a:r>
          </a:p>
          <a:p>
            <a:pPr lvl="2"/>
            <a:r>
              <a:rPr lang="en-US" altLang="en-US" sz="2000"/>
              <a:t>Parenting, single-parenting</a:t>
            </a:r>
          </a:p>
          <a:p>
            <a:pPr lvl="2"/>
            <a:r>
              <a:rPr lang="en-US" altLang="en-US" sz="2000"/>
              <a:t>Caring for children and for aging parents</a:t>
            </a:r>
          </a:p>
          <a:p>
            <a:pPr lvl="1"/>
            <a:r>
              <a:rPr lang="en-US" altLang="en-US" sz="2400"/>
              <a:t>Hormonal factors:</a:t>
            </a:r>
          </a:p>
          <a:p>
            <a:pPr lvl="2"/>
            <a:r>
              <a:rPr lang="en-US" altLang="en-US" sz="2000"/>
              <a:t>Changes in menstrual cycle – pregnancy, miscarriage, postpartum period, pre-menopause, menopause</a:t>
            </a:r>
          </a:p>
          <a:p>
            <a:pPr lvl="2"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888520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Depression in Men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Men are less likely to admit, less likely to be detected.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6 million men in the U.S affected.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Suicide in men is 4 x that of women (more women attempt).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Often masked by AOD, excessively long working hours.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Manifests as irritability, anger, discouragement rather than hopelessness/helplessness.</a:t>
            </a:r>
          </a:p>
        </p:txBody>
      </p:sp>
    </p:spTree>
    <p:extLst>
      <p:ext uri="{BB962C8B-B14F-4D97-AF65-F5344CB8AC3E}">
        <p14:creationId xmlns:p14="http://schemas.microsoft.com/office/powerpoint/2010/main" val="384207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Diagnostic Evaluation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/>
              <a:t>Complete history:</a:t>
            </a:r>
          </a:p>
          <a:p>
            <a:pPr lvl="1"/>
            <a:r>
              <a:rPr lang="en-US" altLang="en-US" sz="2400"/>
              <a:t>Of symptoms onset, duration, severity, impairment</a:t>
            </a:r>
          </a:p>
          <a:p>
            <a:pPr lvl="1"/>
            <a:r>
              <a:rPr lang="en-US" altLang="en-US" sz="2400"/>
              <a:t>Prior episode, treatment, remission</a:t>
            </a:r>
          </a:p>
          <a:p>
            <a:pPr lvl="1"/>
            <a:r>
              <a:rPr lang="en-US" altLang="en-US" sz="2400"/>
              <a:t>Type of treatment, response to treatment</a:t>
            </a:r>
          </a:p>
          <a:p>
            <a:pPr lvl="1"/>
            <a:r>
              <a:rPr lang="en-US" altLang="en-US" sz="2400"/>
              <a:t>Current/past SI/HI </a:t>
            </a:r>
          </a:p>
          <a:p>
            <a:pPr lvl="1"/>
            <a:r>
              <a:rPr lang="en-US" altLang="en-US" sz="2400"/>
              <a:t>AOD use, OTC, herbal supplements</a:t>
            </a:r>
          </a:p>
          <a:p>
            <a:pPr lvl="1"/>
            <a:r>
              <a:rPr lang="en-US" altLang="en-US" sz="2400"/>
              <a:t>Family history</a:t>
            </a:r>
          </a:p>
          <a:p>
            <a:pPr lvl="1"/>
            <a:r>
              <a:rPr lang="en-US" altLang="en-US" sz="2400"/>
              <a:t>Medical condition (most recent physical check-up)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31629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/>
          </p:cNvGraphicFramePr>
          <p:nvPr>
            <p:ph idx="1"/>
          </p:nvPr>
        </p:nvGraphicFramePr>
        <p:xfrm>
          <a:off x="1701800" y="0"/>
          <a:ext cx="8788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esentation" r:id="rId3" imgW="7634288" imgH="5957888" progId="PowerPoint.Show.8">
                  <p:embed/>
                </p:oleObj>
              </mc:Choice>
              <mc:Fallback>
                <p:oleObj name="Presentation" r:id="rId3" imgW="7634288" imgH="5957888" progId="PowerPoint.Show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0"/>
                        <a:ext cx="8788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380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490" y="265471"/>
            <a:ext cx="8839200" cy="83820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en-US" altLang="en-US" b="1" dirty="0"/>
              <a:t>Childhood Depression Can Be Treated</a:t>
            </a:r>
            <a:endParaRPr lang="en-US" altLang="en-US" sz="4600" b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774290" y="1312608"/>
            <a:ext cx="8229600" cy="4754563"/>
          </a:xfrm>
        </p:spPr>
        <p:txBody>
          <a:bodyPr vert="horz" lIns="92075" tIns="46038" rIns="92075" bIns="46038" rtlCol="0">
            <a:normAutofit/>
          </a:bodyPr>
          <a:lstStyle/>
          <a:p>
            <a:pPr marL="346075" indent="-23495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least 70% - 80% of kids with depression can be effectively treated</a:t>
            </a:r>
          </a:p>
          <a:p>
            <a:pPr marL="346075" indent="-234950">
              <a:lnSpc>
                <a:spcPct val="90000"/>
              </a:lnSpc>
              <a:spcBef>
                <a:spcPts val="600"/>
              </a:spcBef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lvl="1" indent="-300038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Without treatment, 40% will have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episode within 2  years</a:t>
            </a:r>
          </a:p>
          <a:p>
            <a:pPr marL="693738" lvl="1" indent="-3000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20% - 40% may go on to develop bipolar disorder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experience residual symptoms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72% experience recurrent episodes within 5 years</a:t>
            </a:r>
          </a:p>
          <a:p>
            <a:pPr marL="693738" lvl="1" indent="-3000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55643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Treatment of Major Depression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2"/>
            <a:ext cx="6715432" cy="3837038"/>
          </a:xfrm>
        </p:spPr>
        <p:txBody>
          <a:bodyPr>
            <a:normAutofit/>
          </a:bodyPr>
          <a:lstStyle/>
          <a:p>
            <a:pPr marL="346075" indent="-23495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Treatment methods may include </a:t>
            </a:r>
          </a:p>
          <a:p>
            <a:pPr marL="693738" lvl="1" indent="-34766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/>
              <a:t>Individual psychotherapy</a:t>
            </a:r>
          </a:p>
          <a:p>
            <a:pPr marL="693738" lvl="1" indent="-347663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/>
              <a:t>Family therapy </a:t>
            </a:r>
          </a:p>
          <a:p>
            <a:pPr marL="693738" lvl="1" indent="-3476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/>
              <a:t>Medication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19460" name="Picture 5" descr="j021672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1" y="2133600"/>
            <a:ext cx="1450975" cy="1824038"/>
          </a:xfrm>
        </p:spPr>
      </p:pic>
    </p:spTree>
    <p:extLst>
      <p:ext uri="{BB962C8B-B14F-4D97-AF65-F5344CB8AC3E}">
        <p14:creationId xmlns:p14="http://schemas.microsoft.com/office/powerpoint/2010/main" val="1436308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Treatment Consideration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Depends on diagnostic evaluation outcome/client’s learning style: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Psychotherapy – precipitating/sustaining factors, adaptive coping strategies (current/past/additional), maintenance/relapse prevention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Medication – symptoms/functional stability</a:t>
            </a:r>
          </a:p>
        </p:txBody>
      </p:sp>
    </p:spTree>
    <p:extLst>
      <p:ext uri="{BB962C8B-B14F-4D97-AF65-F5344CB8AC3E}">
        <p14:creationId xmlns:p14="http://schemas.microsoft.com/office/powerpoint/2010/main" val="3201482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used when other treatments don’t work, or when the depression is so severe that other treatments aren’t possible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Antidepressants are safe and effective when used correctly and monitored by a doctor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3" y="4022411"/>
            <a:ext cx="1622865" cy="19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64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38360"/>
            <a:ext cx="8911687" cy="1280890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2000250"/>
            <a:ext cx="10190162" cy="39109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Young children are most often treated with their family.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with parents to help them help their child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Family therapy if family problems are part of the problem 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Cognitive Behavioral Therapy is proved to be very effective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child learns ways to manage stress, do things that help her feel better, and think more positively.</a:t>
            </a:r>
          </a:p>
          <a:p>
            <a:pPr lvl="1">
              <a:lnSpc>
                <a:spcPct val="90000"/>
              </a:lnSpc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9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/>
              <a:t>Depression Psychopharmacological First Line Treatments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Fluoxetine (Prozac)</a:t>
            </a:r>
          </a:p>
          <a:p>
            <a:pPr eaLnBrk="1" hangingPunct="1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Sertraline (Zoloft)</a:t>
            </a:r>
          </a:p>
          <a:p>
            <a:pPr eaLnBrk="1" hangingPunct="1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Escitalopram)  (Lexapro)</a:t>
            </a:r>
          </a:p>
          <a:p>
            <a:pPr eaLnBrk="1" hangingPunct="1"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Citalopram (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Celexa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https://www.youtube.com/watch?v=trnG-vQweEo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0756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77" y="2160588"/>
            <a:ext cx="425428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3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CBT for Kids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Thought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39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+mj-ea"/>
              </a:rPr>
              <a:t>Educate on the basics!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 enough sleep</a:t>
            </a:r>
          </a:p>
          <a:p>
            <a:pPr eaLnBrk="1" hangingPunct="1"/>
            <a:r>
              <a:rPr lang="en-US" altLang="en-US"/>
              <a:t>Eat healthy meals and snacks</a:t>
            </a:r>
          </a:p>
          <a:p>
            <a:pPr eaLnBrk="1" hangingPunct="1"/>
            <a:r>
              <a:rPr lang="en-US" altLang="en-US"/>
              <a:t>Take vitamin D supplements and consider omega 3 fatty acids</a:t>
            </a:r>
          </a:p>
          <a:p>
            <a:pPr eaLnBrk="1" hangingPunct="1"/>
            <a:r>
              <a:rPr lang="en-US" altLang="en-US"/>
              <a:t>Get exercise – an hour a day if possible.  </a:t>
            </a:r>
          </a:p>
          <a:p>
            <a:pPr eaLnBrk="1" hangingPunct="1"/>
            <a:r>
              <a:rPr lang="en-US" altLang="en-US"/>
              <a:t>Get enough sunlight (in winter, vitamin D supplements)</a:t>
            </a:r>
          </a:p>
          <a:p>
            <a:pPr eaLnBrk="1" hangingPunct="1"/>
            <a:r>
              <a:rPr lang="en-US" altLang="en-US"/>
              <a:t>Plan enjoyable activities and one on one time with your child</a:t>
            </a:r>
          </a:p>
          <a:p>
            <a:pPr eaLnBrk="1" hangingPunct="1"/>
            <a:r>
              <a:rPr lang="en-US" altLang="en-US"/>
              <a:t>Parents need to take care of themselves too!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27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Therapist  aid  </a:t>
            </a:r>
            <a:r>
              <a:rPr lang="en-US" dirty="0">
                <a:hlinkClick r:id="rId2"/>
              </a:rPr>
              <a:t>https://www.therapistaid.com/therapy-worksheets/depression/adolescent</a:t>
            </a:r>
            <a:endParaRPr lang="en-US" dirty="0"/>
          </a:p>
          <a:p>
            <a:r>
              <a:rPr lang="en-US" b="1" dirty="0"/>
              <a:t>Rating Scales</a:t>
            </a:r>
            <a:br>
              <a:rPr lang="en-US" b="1" dirty="0"/>
            </a:br>
            <a:endParaRPr lang="en-US" dirty="0"/>
          </a:p>
          <a:p>
            <a:r>
              <a:rPr lang="en-US" u="sng" dirty="0">
                <a:hlinkClick r:id="rId3"/>
              </a:rPr>
              <a:t>Patient Health Questionnaire Modified for Teens (PHQ-9)</a:t>
            </a:r>
            <a:endParaRPr lang="en-US" dirty="0"/>
          </a:p>
          <a:p>
            <a:r>
              <a:rPr lang="en-US" dirty="0">
                <a:hlinkClick r:id="rId4"/>
              </a:rPr>
              <a:t>Mood and Feeling Questionnaire (MFQ)</a:t>
            </a:r>
            <a:endParaRPr lang="en-US" dirty="0"/>
          </a:p>
          <a:p>
            <a:r>
              <a:rPr lang="en-US" dirty="0">
                <a:hlinkClick r:id="rId5"/>
              </a:rPr>
              <a:t>Center for Epidemiological Studies Depression Scale for Children (CES-DC)</a:t>
            </a:r>
            <a:endParaRPr lang="en-US" dirty="0"/>
          </a:p>
          <a:p>
            <a:r>
              <a:rPr lang="en-US" dirty="0">
                <a:hlinkClick r:id="rId6"/>
              </a:rPr>
              <a:t>Quick Inventory of Depressive Symptomology (QIDS-A17-C)</a:t>
            </a:r>
            <a:endParaRPr lang="en-US" dirty="0"/>
          </a:p>
          <a:p>
            <a:r>
              <a:rPr lang="en-US" dirty="0"/>
              <a:t>Treatment  </a:t>
            </a:r>
            <a:r>
              <a:rPr lang="en-US" dirty="0">
                <a:hlinkClick r:id="rId7"/>
              </a:rPr>
              <a:t>https://www.youtube.com/watch?v=f6Ca60l4rgw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Cbt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https://www.youtube.com/watch?v=PcFmrVZ0e-I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0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Sadness is just a normal feeling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Sadness</a:t>
            </a:r>
            <a:r>
              <a:rPr lang="en-US" dirty="0"/>
              <a:t> is an </a:t>
            </a:r>
            <a:r>
              <a:rPr lang="en-US" dirty="0">
                <a:hlinkClick r:id="rId2" tooltip="Emotional pain"/>
              </a:rPr>
              <a:t>emotional pain</a:t>
            </a:r>
            <a:r>
              <a:rPr lang="en-US" dirty="0"/>
              <a:t> associated with, or characterized by, feelings of disadvantage, loss, </a:t>
            </a:r>
            <a:r>
              <a:rPr lang="en-US" dirty="0">
                <a:hlinkClick r:id="rId3" tooltip="Despair"/>
              </a:rPr>
              <a:t>despair</a:t>
            </a:r>
            <a:r>
              <a:rPr lang="en-US" dirty="0"/>
              <a:t>, </a:t>
            </a:r>
            <a:r>
              <a:rPr lang="en-US" dirty="0">
                <a:hlinkClick r:id="rId4" tooltip="Grief"/>
              </a:rPr>
              <a:t>grief</a:t>
            </a:r>
            <a:r>
              <a:rPr lang="en-US" dirty="0"/>
              <a:t>, helplessness, </a:t>
            </a:r>
            <a:r>
              <a:rPr lang="en-US" dirty="0">
                <a:hlinkClick r:id="rId5" tooltip="Disappointment"/>
              </a:rPr>
              <a:t>disappointment</a:t>
            </a:r>
            <a:r>
              <a:rPr lang="en-US" dirty="0"/>
              <a:t> and </a:t>
            </a:r>
            <a:r>
              <a:rPr lang="en-US" dirty="0">
                <a:hlinkClick r:id="rId6" tooltip="Sorrow (emotion)"/>
              </a:rPr>
              <a:t>sorrow</a:t>
            </a:r>
            <a:r>
              <a:rPr lang="en-US" dirty="0"/>
              <a:t>. </a:t>
            </a:r>
            <a:endParaRPr lang="en-US" dirty="0">
              <a:hlinkClick r:id="rId7"/>
            </a:endParaRPr>
          </a:p>
          <a:p>
            <a:pPr marL="0" indent="0">
              <a:buNone/>
            </a:pPr>
            <a:endParaRPr lang="en-US" dirty="0">
              <a:hlinkClick r:id="rId7"/>
            </a:endParaRPr>
          </a:p>
          <a:p>
            <a:pPr marL="0" indent="0">
              <a:buNone/>
            </a:pPr>
            <a:endParaRPr lang="en-US" dirty="0">
              <a:hlinkClick r:id="rId7"/>
            </a:endParaRPr>
          </a:p>
          <a:p>
            <a:pPr marL="0" indent="0">
              <a:buNone/>
            </a:pPr>
            <a:r>
              <a:rPr lang="en-US" dirty="0">
                <a:hlinkClick r:id="rId7"/>
              </a:rPr>
              <a:t>Sadness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24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Question Time</a:t>
            </a:r>
          </a:p>
        </p:txBody>
      </p:sp>
      <p:pic>
        <p:nvPicPr>
          <p:cNvPr id="46083" name="Content Placeholder 3" descr="bugs_bunny-1034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81" y="2160588"/>
            <a:ext cx="4259275" cy="3881437"/>
          </a:xfrm>
        </p:spPr>
      </p:pic>
    </p:spTree>
    <p:extLst>
      <p:ext uri="{BB962C8B-B14F-4D97-AF65-F5344CB8AC3E}">
        <p14:creationId xmlns:p14="http://schemas.microsoft.com/office/powerpoint/2010/main" val="139137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Difference between sadness and depression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Sadness lasts for a short period of time, depression can last for weeks or months at a time.</a:t>
            </a:r>
          </a:p>
          <a:p>
            <a:r>
              <a:rPr lang="en-US" sz="2000" dirty="0"/>
              <a:t>Sadness usually does not impact a person’s ability to function productively, whereas depression can.</a:t>
            </a:r>
          </a:p>
          <a:p>
            <a:r>
              <a:rPr lang="en-US" sz="2000" dirty="0"/>
              <a:t>Sadness is often times realistic in thought pattern, whereas depressed thoughts can be distorted and unrealistic.</a:t>
            </a:r>
          </a:p>
          <a:p>
            <a:r>
              <a:rPr lang="en-US" sz="2000" dirty="0"/>
              <a:t>Depression involves feelings of hopelessness and helplessness.</a:t>
            </a:r>
          </a:p>
          <a:p>
            <a:r>
              <a:rPr lang="en-US" sz="2000" dirty="0"/>
              <a:t>Depression is an illness. </a:t>
            </a:r>
          </a:p>
        </p:txBody>
      </p:sp>
    </p:spTree>
    <p:extLst>
      <p:ext uri="{BB962C8B-B14F-4D97-AF65-F5344CB8AC3E}">
        <p14:creationId xmlns:p14="http://schemas.microsoft.com/office/powerpoint/2010/main" val="172088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Sadness vs Depression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" y="2520413"/>
            <a:ext cx="8739843" cy="2813587"/>
          </a:xfrm>
        </p:spPr>
      </p:pic>
      <p:sp>
        <p:nvSpPr>
          <p:cNvPr id="3" name="Rectangle 2"/>
          <p:cNvSpPr/>
          <p:nvPr/>
        </p:nvSpPr>
        <p:spPr>
          <a:xfrm>
            <a:off x="953729" y="5600847"/>
            <a:ext cx="688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Depression vs sadness  </a:t>
            </a:r>
            <a:r>
              <a:rPr lang="en-US">
                <a:hlinkClick r:id="rId3"/>
              </a:rPr>
              <a:t>https://www.youtube.com/watch?v=bCI68IfY0D8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Grief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2" y="2237633"/>
            <a:ext cx="5413400" cy="35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40422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Grief</a:t>
            </a:r>
            <a:r>
              <a:rPr lang="en-US" dirty="0"/>
              <a:t> is a multifaceted response to loss, particularly to the loss of someone or something that has </a:t>
            </a:r>
            <a:r>
              <a:rPr lang="en-US" dirty="0">
                <a:hlinkClick r:id="rId2" tooltip="Death"/>
              </a:rPr>
              <a:t>died</a:t>
            </a:r>
            <a:r>
              <a:rPr lang="en-US" dirty="0"/>
              <a:t>, to which a </a:t>
            </a:r>
            <a:r>
              <a:rPr lang="en-US" dirty="0">
                <a:hlinkClick r:id="rId3" tooltip="Human bonding"/>
              </a:rPr>
              <a:t>bond</a:t>
            </a:r>
            <a:r>
              <a:rPr lang="en-US" dirty="0"/>
              <a:t> or </a:t>
            </a:r>
            <a:r>
              <a:rPr lang="en-US" dirty="0">
                <a:hlinkClick r:id="rId4" tooltip="Affection"/>
              </a:rPr>
              <a:t>affection</a:t>
            </a:r>
            <a:r>
              <a:rPr lang="en-US" dirty="0"/>
              <a:t> was 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1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Grief vs a Major Depressive Episode (DSM5)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GRIEF</a:t>
            </a:r>
          </a:p>
          <a:p>
            <a:r>
              <a:rPr lang="en-US" dirty="0"/>
              <a:t>Dominant affect is feelings of emptiness and loss</a:t>
            </a:r>
          </a:p>
          <a:p>
            <a:r>
              <a:rPr lang="en-US" dirty="0"/>
              <a:t>Dysphoria occurs in waves, vacillates with exposure to  reminders and decreases with time.</a:t>
            </a:r>
          </a:p>
          <a:p>
            <a:r>
              <a:rPr lang="en-US" dirty="0"/>
              <a:t>Capacity for positive emotional experiences.</a:t>
            </a:r>
          </a:p>
          <a:p>
            <a:r>
              <a:rPr lang="en-US" dirty="0"/>
              <a:t>Self-esteem preserved</a:t>
            </a:r>
          </a:p>
          <a:p>
            <a:r>
              <a:rPr lang="en-US" dirty="0"/>
              <a:t>Fleeting thoughts of joining the deceased.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Major Depression</a:t>
            </a:r>
          </a:p>
          <a:p>
            <a:r>
              <a:rPr lang="en-US" dirty="0"/>
              <a:t>Dominate affect is depressed mood.</a:t>
            </a:r>
          </a:p>
          <a:p>
            <a:r>
              <a:rPr lang="en-US" dirty="0"/>
              <a:t>Persistent dysphoria that is accompanied by self-critical preoccupation and negative thoughts about the future.</a:t>
            </a:r>
          </a:p>
          <a:p>
            <a:r>
              <a:rPr lang="en-US" dirty="0"/>
              <a:t>Limited capacity to experience happiness or pleasure</a:t>
            </a:r>
          </a:p>
          <a:p>
            <a:r>
              <a:rPr lang="en-US" dirty="0"/>
              <a:t>Suicidal ideas about escaping life versus joining a loved one. </a:t>
            </a:r>
          </a:p>
        </p:txBody>
      </p:sp>
    </p:spTree>
    <p:extLst>
      <p:ext uri="{BB962C8B-B14F-4D97-AF65-F5344CB8AC3E}">
        <p14:creationId xmlns:p14="http://schemas.microsoft.com/office/powerpoint/2010/main" val="42130062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</TotalTime>
  <Words>1341</Words>
  <Application>Microsoft Macintosh PowerPoint</Application>
  <PresentationFormat>Widescreen</PresentationFormat>
  <Paragraphs>193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Trebuchet MS</vt:lpstr>
      <vt:lpstr>Wingdings</vt:lpstr>
      <vt:lpstr>Wingdings 3</vt:lpstr>
      <vt:lpstr>Facet</vt:lpstr>
      <vt:lpstr>Presentation</vt:lpstr>
      <vt:lpstr>Depression  </vt:lpstr>
      <vt:lpstr> </vt:lpstr>
      <vt:lpstr>PowerPoint Presentation</vt:lpstr>
      <vt:lpstr>Sadness is just a normal feeling</vt:lpstr>
      <vt:lpstr>Difference between sadness and depression</vt:lpstr>
      <vt:lpstr>Sadness vs Depression</vt:lpstr>
      <vt:lpstr>Grief</vt:lpstr>
      <vt:lpstr>Grief</vt:lpstr>
      <vt:lpstr>Grief vs a Major Depressive Episode (DSM5) </vt:lpstr>
      <vt:lpstr>Grief vs Depression</vt:lpstr>
      <vt:lpstr>Helping students in the grieving process.</vt:lpstr>
      <vt:lpstr>Some resources on grieving. </vt:lpstr>
      <vt:lpstr>PowerPoint Presentation</vt:lpstr>
      <vt:lpstr>PowerPoint Presentation</vt:lpstr>
      <vt:lpstr>PowerPoint Presentation</vt:lpstr>
      <vt:lpstr>Depression </vt:lpstr>
      <vt:lpstr>Some Statistics</vt:lpstr>
      <vt:lpstr>What causes Depression</vt:lpstr>
      <vt:lpstr>When to be concerned.</vt:lpstr>
      <vt:lpstr>When to be concerned</vt:lpstr>
      <vt:lpstr>PowerPoint Presentation</vt:lpstr>
      <vt:lpstr>Types of Depression</vt:lpstr>
      <vt:lpstr>PowerPoint Presentation</vt:lpstr>
      <vt:lpstr>Types of mood disorders </vt:lpstr>
      <vt:lpstr>PowerPoint Presentation</vt:lpstr>
      <vt:lpstr>Depression and Anxiety</vt:lpstr>
      <vt:lpstr>Depression in Women</vt:lpstr>
      <vt:lpstr>Depression in Men</vt:lpstr>
      <vt:lpstr>Diagnostic Evaluation</vt:lpstr>
      <vt:lpstr>Childhood Depression Can Be Treated</vt:lpstr>
      <vt:lpstr>Treatment of Major Depression</vt:lpstr>
      <vt:lpstr>Treatment Consideration</vt:lpstr>
      <vt:lpstr>Treatment</vt:lpstr>
      <vt:lpstr>Treatment</vt:lpstr>
      <vt:lpstr>Depression Psychopharmacological First Line Treatments</vt:lpstr>
      <vt:lpstr>CBT</vt:lpstr>
      <vt:lpstr>CBT </vt:lpstr>
      <vt:lpstr>Educate on the basics! </vt:lpstr>
      <vt:lpstr>Some Resources</vt:lpstr>
      <vt:lpstr>Question Time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Oxley</dc:creator>
  <cp:lastModifiedBy>Kelly Dunn</cp:lastModifiedBy>
  <cp:revision>53</cp:revision>
  <dcterms:created xsi:type="dcterms:W3CDTF">2016-02-04T02:52:34Z</dcterms:created>
  <dcterms:modified xsi:type="dcterms:W3CDTF">2018-09-19T13:52:06Z</dcterms:modified>
</cp:coreProperties>
</file>