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4"/>
  </p:notesMasterIdLst>
  <p:sldIdLst>
    <p:sldId id="256" r:id="rId2"/>
    <p:sldId id="411" r:id="rId3"/>
    <p:sldId id="466" r:id="rId4"/>
    <p:sldId id="402" r:id="rId5"/>
    <p:sldId id="412" r:id="rId6"/>
    <p:sldId id="407" r:id="rId7"/>
    <p:sldId id="406" r:id="rId8"/>
    <p:sldId id="404" r:id="rId9"/>
    <p:sldId id="408" r:id="rId10"/>
    <p:sldId id="405" r:id="rId11"/>
    <p:sldId id="409" r:id="rId12"/>
    <p:sldId id="410" r:id="rId13"/>
    <p:sldId id="403" r:id="rId14"/>
    <p:sldId id="461" r:id="rId15"/>
    <p:sldId id="462" r:id="rId16"/>
    <p:sldId id="463" r:id="rId17"/>
    <p:sldId id="468" r:id="rId18"/>
    <p:sldId id="391" r:id="rId19"/>
    <p:sldId id="396" r:id="rId20"/>
    <p:sldId id="398" r:id="rId21"/>
    <p:sldId id="399" r:id="rId22"/>
    <p:sldId id="388" r:id="rId23"/>
    <p:sldId id="414" r:id="rId24"/>
    <p:sldId id="421" r:id="rId25"/>
    <p:sldId id="415" r:id="rId26"/>
    <p:sldId id="416" r:id="rId27"/>
    <p:sldId id="417" r:id="rId28"/>
    <p:sldId id="418" r:id="rId29"/>
    <p:sldId id="419" r:id="rId30"/>
    <p:sldId id="424" r:id="rId31"/>
    <p:sldId id="423" r:id="rId32"/>
    <p:sldId id="400" r:id="rId33"/>
    <p:sldId id="389" r:id="rId34"/>
    <p:sldId id="455" r:id="rId35"/>
    <p:sldId id="459" r:id="rId36"/>
    <p:sldId id="375" r:id="rId37"/>
    <p:sldId id="433" r:id="rId38"/>
    <p:sldId id="434" r:id="rId39"/>
    <p:sldId id="435" r:id="rId40"/>
    <p:sldId id="436" r:id="rId41"/>
    <p:sldId id="437" r:id="rId42"/>
    <p:sldId id="469" r:id="rId43"/>
    <p:sldId id="440" r:id="rId44"/>
    <p:sldId id="441" r:id="rId45"/>
    <p:sldId id="442" r:id="rId46"/>
    <p:sldId id="446" r:id="rId47"/>
    <p:sldId id="444" r:id="rId48"/>
    <p:sldId id="448" r:id="rId49"/>
    <p:sldId id="428" r:id="rId50"/>
    <p:sldId id="425" r:id="rId51"/>
    <p:sldId id="430" r:id="rId52"/>
    <p:sldId id="431" r:id="rId53"/>
    <p:sldId id="450" r:id="rId54"/>
    <p:sldId id="451" r:id="rId55"/>
    <p:sldId id="452" r:id="rId56"/>
    <p:sldId id="453" r:id="rId57"/>
    <p:sldId id="454" r:id="rId58"/>
    <p:sldId id="372" r:id="rId59"/>
    <p:sldId id="373" r:id="rId60"/>
    <p:sldId id="374" r:id="rId61"/>
    <p:sldId id="460" r:id="rId62"/>
    <p:sldId id="465"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2" autoAdjust="0"/>
    <p:restoredTop sz="94660"/>
  </p:normalViewPr>
  <p:slideViewPr>
    <p:cSldViewPr snapToGrid="0">
      <p:cViewPr varScale="1">
        <p:scale>
          <a:sx n="131" d="100"/>
          <a:sy n="131" d="100"/>
        </p:scale>
        <p:origin x="4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51D44-43F8-42E6-A435-74D4596F48BC}" type="datetimeFigureOut">
              <a:rPr lang="en-US" smtClean="0"/>
              <a:t>10/2/18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027D3-C56E-44AB-9FCC-CC174A95D303}" type="slidenum">
              <a:rPr lang="en-US" smtClean="0"/>
              <a:t>‹#›</a:t>
            </a:fld>
            <a:endParaRPr lang="en-US"/>
          </a:p>
        </p:txBody>
      </p:sp>
    </p:spTree>
    <p:extLst>
      <p:ext uri="{BB962C8B-B14F-4D97-AF65-F5344CB8AC3E}">
        <p14:creationId xmlns:p14="http://schemas.microsoft.com/office/powerpoint/2010/main" val="228142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C19490-AA91-4C76-8D80-6E531A2D8484}" type="slidenum">
              <a:rPr lang="en-US" smtClean="0"/>
              <a:pPr eaLnBrk="1" hangingPunct="1"/>
              <a:t>56</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Coke, Snow, Flake, White, Nose Candy, Big C, 	Snow Bird, Lady.</a:t>
            </a:r>
          </a:p>
          <a:p>
            <a:pPr eaLnBrk="1" hangingPunct="1"/>
            <a:r>
              <a:rPr lang="en-US"/>
              <a:t>White crystalline powder</a:t>
            </a:r>
          </a:p>
          <a:p>
            <a:pPr eaLnBrk="1" hangingPunct="1"/>
            <a:r>
              <a:rPr lang="en-US"/>
              <a:t>Can be inhaled in nose, Injected or smoked</a:t>
            </a:r>
          </a:p>
          <a:p>
            <a:pPr eaLnBrk="1" hangingPunct="1"/>
            <a:endParaRPr lang="en-US"/>
          </a:p>
          <a:p>
            <a:pPr eaLnBrk="1" hangingPunct="1"/>
            <a:r>
              <a:rPr lang="en-US"/>
              <a:t>Crack is light brown in color and is smoked</a:t>
            </a:r>
          </a:p>
        </p:txBody>
      </p:sp>
    </p:spTree>
    <p:extLst>
      <p:ext uri="{BB962C8B-B14F-4D97-AF65-F5344CB8AC3E}">
        <p14:creationId xmlns:p14="http://schemas.microsoft.com/office/powerpoint/2010/main" val="375896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5592C900-6DF3-4A33-91B4-6AFDBF0BEF32}" type="slidenum">
              <a:rPr lang="en-US"/>
              <a:pPr>
                <a:defRPr/>
              </a:pPr>
              <a:t>‹#›</a:t>
            </a:fld>
            <a:endParaRPr lang="en-US"/>
          </a:p>
        </p:txBody>
      </p:sp>
    </p:spTree>
    <p:extLst>
      <p:ext uri="{BB962C8B-B14F-4D97-AF65-F5344CB8AC3E}">
        <p14:creationId xmlns:p14="http://schemas.microsoft.com/office/powerpoint/2010/main" val="359674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p:cNvSpPr>
            <a:spLocks noGrp="1" noChangeArrowheads="1"/>
          </p:cNvSpPr>
          <p:nvPr>
            <p:ph type="dt" sz="half" idx="10"/>
          </p:nvPr>
        </p:nvSpPr>
        <p:spPr>
          <a:ln/>
        </p:spPr>
        <p:txBody>
          <a:bodyPr/>
          <a:lstStyle>
            <a:lvl1pPr>
              <a:defRPr/>
            </a:lvl1pPr>
          </a:lstStyle>
          <a:p>
            <a:pPr>
              <a:defRPr/>
            </a:pPr>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C04753F3-AD7C-4C49-8FFA-228560B1A456}" type="slidenum">
              <a:rPr lang="en-US"/>
              <a:pPr>
                <a:defRPr/>
              </a:pPr>
              <a:t>‹#›</a:t>
            </a:fld>
            <a:endParaRPr lang="en-US"/>
          </a:p>
        </p:txBody>
      </p:sp>
    </p:spTree>
    <p:extLst>
      <p:ext uri="{BB962C8B-B14F-4D97-AF65-F5344CB8AC3E}">
        <p14:creationId xmlns:p14="http://schemas.microsoft.com/office/powerpoint/2010/main" val="390343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 id="2147483670" r:id="rId17"/>
    <p:sldLayoutId id="2147483674" r:id="rId18"/>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teens.drugabuse.gov/video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herecoveryvillage.com/cocaine-addic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edcraveonline.com/MOJAMT/MOJAMT-01-00009.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ing.com/videos/search?q=substance+usage+for+kids+and+teens+video&amp;&amp;view=detail&amp;mid=19D72C36212B868BDAD519D72C36212B868BDAD5&amp;&amp;FORM=VRDGA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therecoveryvillage.com/drug-addiction/consequenc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therecoveryvillage.com/drug-addiction/consequenc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www.treatmentsolutions.com/prescription-drug-abus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treatmentsolutions.com/ecstasy-addiction-treat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treatmentsolutions.com/teens-abuse-household-substances-to-get-high/"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treatmentsolutions.com/heroin-addiction-treatment/" TargetMode="External"/><Relationship Id="rId2" Type="http://schemas.openxmlformats.org/officeDocument/2006/relationships/hyperlink" Target="https://www.treatmentsolutions.com/cocaine-addiction-treatmen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bing.com/videos/search?q=substance+abuse+teenagers++counselor+role+video&amp;&amp;view=detail&amp;mid=790A15CAC4B5D900736D790A15CAC4B5D900736D&amp;&amp;FORM=VRDGAR"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samhsa.gov/" TargetMode="External"/><Relationship Id="rId2" Type="http://schemas.openxmlformats.org/officeDocument/2006/relationships/hyperlink" Target="https://teens.drugabuse.gov/video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Substance Use</a:t>
            </a:r>
          </a:p>
        </p:txBody>
      </p:sp>
    </p:spTree>
    <p:extLst>
      <p:ext uri="{BB962C8B-B14F-4D97-AF65-F5344CB8AC3E}">
        <p14:creationId xmlns:p14="http://schemas.microsoft.com/office/powerpoint/2010/main" val="3371887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Anabolic Steroids</a:t>
            </a:r>
            <a:br>
              <a:rPr lang="en-US" dirty="0"/>
            </a:br>
            <a:endParaRPr lang="en-US" dirty="0"/>
          </a:p>
        </p:txBody>
      </p:sp>
      <p:sp>
        <p:nvSpPr>
          <p:cNvPr id="3" name="Content Placeholder 2"/>
          <p:cNvSpPr>
            <a:spLocks noGrp="1"/>
          </p:cNvSpPr>
          <p:nvPr>
            <p:ph idx="1"/>
          </p:nvPr>
        </p:nvSpPr>
        <p:spPr/>
        <p:txBody>
          <a:bodyPr>
            <a:normAutofit/>
          </a:bodyPr>
          <a:lstStyle/>
          <a:p>
            <a:r>
              <a:rPr lang="en-US" dirty="0"/>
              <a:t>Steroids are taken to improve physical performance as well as to enlarge muscles and increase strength. Negative effects of steroids include baldness, cysts, oily hair and skin, acne, heart attack, stroke and change in voice. Hostility is also a frequent side effect of anabolic steroids.</a:t>
            </a:r>
          </a:p>
          <a:p>
            <a:r>
              <a:rPr lang="en-US" dirty="0"/>
              <a:t>Types of drugs include:</a:t>
            </a:r>
          </a:p>
          <a:p>
            <a:pPr lvl="0"/>
            <a:r>
              <a:rPr lang="en-US" dirty="0" err="1"/>
              <a:t>Anadrol</a:t>
            </a:r>
            <a:endParaRPr lang="en-US" dirty="0"/>
          </a:p>
          <a:p>
            <a:pPr lvl="0"/>
            <a:r>
              <a:rPr lang="en-US" dirty="0" err="1"/>
              <a:t>Oxandrin</a:t>
            </a:r>
            <a:endParaRPr lang="en-US" dirty="0"/>
          </a:p>
          <a:p>
            <a:pPr lvl="0"/>
            <a:r>
              <a:rPr lang="en-US" dirty="0" err="1"/>
              <a:t>Durabolin</a:t>
            </a:r>
            <a:endParaRPr lang="en-US" dirty="0"/>
          </a:p>
          <a:p>
            <a:pPr lvl="0"/>
            <a:r>
              <a:rPr lang="en-US" dirty="0" err="1"/>
              <a:t>Stanozol</a:t>
            </a:r>
            <a:endParaRPr lang="en-US" dirty="0"/>
          </a:p>
          <a:p>
            <a:pPr lvl="0"/>
            <a:r>
              <a:rPr lang="en-US" dirty="0" err="1"/>
              <a:t>Dianabol</a:t>
            </a:r>
            <a:endParaRPr lang="en-US" dirty="0"/>
          </a:p>
          <a:p>
            <a:endParaRPr lang="en-US" dirty="0"/>
          </a:p>
        </p:txBody>
      </p:sp>
    </p:spTree>
    <p:extLst>
      <p:ext uri="{BB962C8B-B14F-4D97-AF65-F5344CB8AC3E}">
        <p14:creationId xmlns:p14="http://schemas.microsoft.com/office/powerpoint/2010/main" val="338426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Hallucinogens</a:t>
            </a:r>
            <a:br>
              <a:rPr lang="en-US" dirty="0"/>
            </a:br>
            <a:endParaRPr lang="en-US" dirty="0"/>
          </a:p>
        </p:txBody>
      </p:sp>
      <p:sp>
        <p:nvSpPr>
          <p:cNvPr id="3" name="Content Placeholder 2"/>
          <p:cNvSpPr>
            <a:spLocks noGrp="1"/>
          </p:cNvSpPr>
          <p:nvPr>
            <p:ph idx="1"/>
          </p:nvPr>
        </p:nvSpPr>
        <p:spPr/>
        <p:txBody>
          <a:bodyPr>
            <a:normAutofit/>
          </a:bodyPr>
          <a:lstStyle/>
          <a:p>
            <a:r>
              <a:rPr lang="en-US" dirty="0"/>
              <a:t>When taking hallucinogens, switching emotions is frequent. These drugs change the mind and cause the appearance of things that are not really there. Hallucinogens affect the body’s self-control, such as speech and movement, and often bring about hostility. Other negative side effects of these drugs include heart failure, increased heart rate, higher blood pressure and changes in the body’s hormones.</a:t>
            </a:r>
          </a:p>
          <a:p>
            <a:r>
              <a:rPr lang="en-US" dirty="0"/>
              <a:t>Types of drugs include:</a:t>
            </a:r>
          </a:p>
          <a:p>
            <a:pPr lvl="0"/>
            <a:r>
              <a:rPr lang="en-US" dirty="0"/>
              <a:t>LSD (lysergic acid diethylamide)</a:t>
            </a:r>
          </a:p>
          <a:p>
            <a:pPr lvl="0"/>
            <a:r>
              <a:rPr lang="en-US" dirty="0"/>
              <a:t>Mescaline</a:t>
            </a:r>
          </a:p>
          <a:p>
            <a:pPr lvl="0"/>
            <a:r>
              <a:rPr lang="en-US" dirty="0"/>
              <a:t>Psilocybin</a:t>
            </a:r>
          </a:p>
          <a:p>
            <a:pPr lvl="0"/>
            <a:r>
              <a:rPr lang="en-US" dirty="0"/>
              <a:t>Magic Mushrooms</a:t>
            </a:r>
          </a:p>
          <a:p>
            <a:endParaRPr lang="en-US" dirty="0"/>
          </a:p>
        </p:txBody>
      </p:sp>
    </p:spTree>
    <p:extLst>
      <p:ext uri="{BB962C8B-B14F-4D97-AF65-F5344CB8AC3E}">
        <p14:creationId xmlns:p14="http://schemas.microsoft.com/office/powerpoint/2010/main" val="2505270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Prescription Drugs</a:t>
            </a:r>
            <a:br>
              <a:rPr lang="en-US" dirty="0"/>
            </a:br>
            <a:endParaRPr lang="en-US" dirty="0"/>
          </a:p>
        </p:txBody>
      </p:sp>
      <p:sp>
        <p:nvSpPr>
          <p:cNvPr id="3" name="Content Placeholder 2"/>
          <p:cNvSpPr>
            <a:spLocks noGrp="1"/>
          </p:cNvSpPr>
          <p:nvPr>
            <p:ph idx="1"/>
          </p:nvPr>
        </p:nvSpPr>
        <p:spPr/>
        <p:txBody>
          <a:bodyPr/>
          <a:lstStyle/>
          <a:p>
            <a:r>
              <a:rPr lang="en-US" dirty="0"/>
              <a:t>Prescription drugs can be very helpful drugs when used properly and when under the guidance of a qualified physician. These drugs can be used as aids in surgery, to treat medical conditions and while controlling various symptoms. Misuse and abuse of prescription drugs however can be very dangerous.</a:t>
            </a:r>
          </a:p>
          <a:p>
            <a:r>
              <a:rPr lang="en-US" dirty="0"/>
              <a:t>Types of drugs include:</a:t>
            </a:r>
          </a:p>
          <a:p>
            <a:pPr lvl="0"/>
            <a:r>
              <a:rPr lang="en-US" dirty="0" err="1"/>
              <a:t>Opiods</a:t>
            </a:r>
            <a:r>
              <a:rPr lang="en-US" dirty="0"/>
              <a:t>: Codeine, Oxycodone, Morphine</a:t>
            </a:r>
          </a:p>
          <a:p>
            <a:pPr lvl="0"/>
            <a:r>
              <a:rPr lang="en-US" dirty="0"/>
              <a:t>Central nervous system depressants: barbiturates, benzodiazepines</a:t>
            </a:r>
          </a:p>
          <a:p>
            <a:pPr lvl="0"/>
            <a:r>
              <a:rPr lang="en-US" dirty="0"/>
              <a:t>Stimulants: </a:t>
            </a:r>
            <a:r>
              <a:rPr lang="en-US" dirty="0" err="1"/>
              <a:t>dextroamphetamine</a:t>
            </a:r>
            <a:r>
              <a:rPr lang="en-US" dirty="0"/>
              <a:t>, methylphenidate</a:t>
            </a:r>
          </a:p>
          <a:p>
            <a:endParaRPr lang="en-US" dirty="0"/>
          </a:p>
        </p:txBody>
      </p:sp>
    </p:spTree>
    <p:extLst>
      <p:ext uri="{BB962C8B-B14F-4D97-AF65-F5344CB8AC3E}">
        <p14:creationId xmlns:p14="http://schemas.microsoft.com/office/powerpoint/2010/main" val="251433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Stimulants</a:t>
            </a:r>
            <a:br>
              <a:rPr lang="en-US" dirty="0"/>
            </a:br>
            <a:endParaRPr lang="en-US" dirty="0"/>
          </a:p>
        </p:txBody>
      </p:sp>
      <p:sp>
        <p:nvSpPr>
          <p:cNvPr id="3" name="Content Placeholder 2"/>
          <p:cNvSpPr>
            <a:spLocks noGrp="1"/>
          </p:cNvSpPr>
          <p:nvPr>
            <p:ph idx="1"/>
          </p:nvPr>
        </p:nvSpPr>
        <p:spPr/>
        <p:txBody>
          <a:bodyPr/>
          <a:lstStyle/>
          <a:p>
            <a:r>
              <a:rPr lang="en-US" dirty="0"/>
              <a:t>These drugs speed up the body’s nervous system and create a feeling of energy. They are also called “uppers” because of their ability to make you feel very awake. </a:t>
            </a:r>
          </a:p>
          <a:p>
            <a:r>
              <a:rPr lang="en-US" dirty="0"/>
              <a:t>Types of drugs include:</a:t>
            </a:r>
          </a:p>
          <a:p>
            <a:pPr lvl="0"/>
            <a:r>
              <a:rPr lang="en-US" dirty="0"/>
              <a:t>Cocaine</a:t>
            </a:r>
          </a:p>
          <a:p>
            <a:pPr lvl="0"/>
            <a:r>
              <a:rPr lang="en-US" dirty="0"/>
              <a:t>Methamphetamines</a:t>
            </a:r>
          </a:p>
          <a:p>
            <a:pPr lvl="0"/>
            <a:r>
              <a:rPr lang="en-US" dirty="0"/>
              <a:t>Amphetamines</a:t>
            </a:r>
          </a:p>
          <a:p>
            <a:pPr lvl="0"/>
            <a:r>
              <a:rPr lang="en-US" dirty="0"/>
              <a:t>Ritalin</a:t>
            </a:r>
          </a:p>
          <a:p>
            <a:pPr lvl="0"/>
            <a:r>
              <a:rPr lang="en-US" dirty="0" err="1"/>
              <a:t>Cylert</a:t>
            </a:r>
            <a:endParaRPr lang="en-US" dirty="0"/>
          </a:p>
        </p:txBody>
      </p:sp>
    </p:spTree>
    <p:extLst>
      <p:ext uri="{BB962C8B-B14F-4D97-AF65-F5344CB8AC3E}">
        <p14:creationId xmlns:p14="http://schemas.microsoft.com/office/powerpoint/2010/main" val="231137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Drugs</a:t>
            </a:r>
          </a:p>
        </p:txBody>
      </p:sp>
      <p:sp>
        <p:nvSpPr>
          <p:cNvPr id="3" name="Content Placeholder 2"/>
          <p:cNvSpPr>
            <a:spLocks noGrp="1"/>
          </p:cNvSpPr>
          <p:nvPr>
            <p:ph idx="1"/>
          </p:nvPr>
        </p:nvSpPr>
        <p:spPr/>
        <p:txBody>
          <a:bodyPr/>
          <a:lstStyle/>
          <a:p>
            <a:r>
              <a:rPr lang="en-US" dirty="0"/>
              <a:t>Synthetic drugs are created using man-made chemicals rather than natural ingredients.</a:t>
            </a:r>
          </a:p>
          <a:p>
            <a:r>
              <a:rPr lang="en-US" dirty="0"/>
              <a:t>K2,</a:t>
            </a:r>
          </a:p>
          <a:p>
            <a:r>
              <a:rPr lang="en-US" dirty="0"/>
              <a:t> Spice,</a:t>
            </a:r>
          </a:p>
          <a:p>
            <a:r>
              <a:rPr lang="en-US" dirty="0"/>
              <a:t> Mr. Smiley, </a:t>
            </a:r>
          </a:p>
          <a:p>
            <a:r>
              <a:rPr lang="en-US" dirty="0"/>
              <a:t>Blaze</a:t>
            </a:r>
          </a:p>
          <a:p>
            <a:r>
              <a:rPr lang="en-US" dirty="0"/>
              <a:t>Crock</a:t>
            </a:r>
          </a:p>
        </p:txBody>
      </p:sp>
    </p:spTree>
    <p:extLst>
      <p:ext uri="{BB962C8B-B14F-4D97-AF65-F5344CB8AC3E}">
        <p14:creationId xmlns:p14="http://schemas.microsoft.com/office/powerpoint/2010/main" val="3563453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OTC</a:t>
            </a:r>
          </a:p>
        </p:txBody>
      </p:sp>
      <p:sp>
        <p:nvSpPr>
          <p:cNvPr id="3" name="Content Placeholder 2"/>
          <p:cNvSpPr>
            <a:spLocks noGrp="1"/>
          </p:cNvSpPr>
          <p:nvPr>
            <p:ph idx="1"/>
          </p:nvPr>
        </p:nvSpPr>
        <p:spPr/>
        <p:txBody>
          <a:bodyPr/>
          <a:lstStyle/>
          <a:p>
            <a:r>
              <a:rPr lang="en-US" dirty="0"/>
              <a:t>Over-the-counter drugs are medicines sold directly to a consumer without a prescription from a healthcare professional, as opposed to prescription drugs, which may be sold only to consumers possessing a valid prescription</a:t>
            </a:r>
          </a:p>
          <a:p>
            <a:r>
              <a:rPr lang="en-US" dirty="0"/>
              <a:t>Some commonly abused OTC medications include:</a:t>
            </a:r>
          </a:p>
          <a:p>
            <a:r>
              <a:rPr lang="en-US" dirty="0"/>
              <a:t>Cough medicines (Dextromethorphan, or DXM)</a:t>
            </a:r>
          </a:p>
          <a:p>
            <a:r>
              <a:rPr lang="en-US" dirty="0"/>
              <a:t>Cold medicines (Pseudoephedrine)</a:t>
            </a:r>
          </a:p>
          <a:p>
            <a:r>
              <a:rPr lang="en-US" dirty="0"/>
              <a:t>Motion sickness pills (</a:t>
            </a:r>
            <a:r>
              <a:rPr lang="en-US" dirty="0" err="1"/>
              <a:t>Dimenhydrinate</a:t>
            </a:r>
            <a:r>
              <a:rPr lang="en-US" dirty="0"/>
              <a:t>)</a:t>
            </a:r>
          </a:p>
          <a:p>
            <a:r>
              <a:rPr lang="en-US" dirty="0"/>
              <a:t>Pain relievers (Acetaminophen)</a:t>
            </a:r>
          </a:p>
          <a:p>
            <a:endParaRPr lang="en-US" dirty="0"/>
          </a:p>
        </p:txBody>
      </p:sp>
    </p:spTree>
    <p:extLst>
      <p:ext uri="{BB962C8B-B14F-4D97-AF65-F5344CB8AC3E}">
        <p14:creationId xmlns:p14="http://schemas.microsoft.com/office/powerpoint/2010/main" val="1057010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a:t>
            </a:r>
          </a:p>
        </p:txBody>
      </p:sp>
      <p:sp>
        <p:nvSpPr>
          <p:cNvPr id="3" name="Content Placeholder 2"/>
          <p:cNvSpPr>
            <a:spLocks noGrp="1"/>
          </p:cNvSpPr>
          <p:nvPr>
            <p:ph idx="1"/>
          </p:nvPr>
        </p:nvSpPr>
        <p:spPr/>
        <p:txBody>
          <a:bodyPr/>
          <a:lstStyle/>
          <a:p>
            <a:r>
              <a:rPr lang="en-US" dirty="0"/>
              <a:t>Beer</a:t>
            </a:r>
          </a:p>
          <a:p>
            <a:r>
              <a:rPr lang="en-US" dirty="0"/>
              <a:t>Wine</a:t>
            </a:r>
          </a:p>
          <a:p>
            <a:r>
              <a:rPr lang="en-US" dirty="0"/>
              <a:t>Liquor</a:t>
            </a:r>
          </a:p>
        </p:txBody>
      </p:sp>
    </p:spTree>
    <p:extLst>
      <p:ext uri="{BB962C8B-B14F-4D97-AF65-F5344CB8AC3E}">
        <p14:creationId xmlns:p14="http://schemas.microsoft.com/office/powerpoint/2010/main" val="153338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Shattering the myths</a:t>
            </a:r>
          </a:p>
        </p:txBody>
      </p:sp>
      <p:sp>
        <p:nvSpPr>
          <p:cNvPr id="3" name="Content Placeholder 2"/>
          <p:cNvSpPr>
            <a:spLocks noGrp="1"/>
          </p:cNvSpPr>
          <p:nvPr>
            <p:ph idx="1"/>
          </p:nvPr>
        </p:nvSpPr>
        <p:spPr/>
        <p:txBody>
          <a:bodyPr/>
          <a:lstStyle/>
          <a:p>
            <a:r>
              <a:rPr lang="en-US" dirty="0">
                <a:hlinkClick r:id="rId2"/>
              </a:rPr>
              <a:t>https://teens.drugabuse.gov/videos</a:t>
            </a:r>
            <a:endParaRPr lang="en-US" dirty="0"/>
          </a:p>
        </p:txBody>
      </p:sp>
    </p:spTree>
    <p:extLst>
      <p:ext uri="{BB962C8B-B14F-4D97-AF65-F5344CB8AC3E}">
        <p14:creationId xmlns:p14="http://schemas.microsoft.com/office/powerpoint/2010/main" val="743163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teenagers use drugs?</a:t>
            </a:r>
          </a:p>
        </p:txBody>
      </p:sp>
      <p:sp>
        <p:nvSpPr>
          <p:cNvPr id="3" name="Content Placeholder 2"/>
          <p:cNvSpPr>
            <a:spLocks noGrp="1"/>
          </p:cNvSpPr>
          <p:nvPr>
            <p:ph idx="1"/>
          </p:nvPr>
        </p:nvSpPr>
        <p:spPr/>
        <p:txBody>
          <a:bodyPr/>
          <a:lstStyle/>
          <a:p>
            <a:r>
              <a:rPr lang="en-US" dirty="0"/>
              <a:t>There are countless reasons. </a:t>
            </a:r>
          </a:p>
          <a:p>
            <a:r>
              <a:rPr lang="en-US" dirty="0"/>
              <a:t>Peer pressure</a:t>
            </a:r>
          </a:p>
          <a:p>
            <a:r>
              <a:rPr lang="en-US" dirty="0"/>
              <a:t>Some use drugs to self-medicate from painful feelings.</a:t>
            </a:r>
          </a:p>
          <a:p>
            <a:r>
              <a:rPr lang="en-US" dirty="0"/>
              <a:t> Some teens even turn to study aid drugs, Adderall or Ritalin, because they believe these substances will boost their grades. </a:t>
            </a:r>
          </a:p>
          <a:p>
            <a:r>
              <a:rPr lang="en-US" dirty="0"/>
              <a:t>High school is often the first time that kids encounter illicit substances — and the curiosity can be too much to resist.</a:t>
            </a:r>
          </a:p>
          <a:p>
            <a:endParaRPr lang="en-US" dirty="0"/>
          </a:p>
        </p:txBody>
      </p:sp>
    </p:spTree>
    <p:extLst>
      <p:ext uri="{BB962C8B-B14F-4D97-AF65-F5344CB8AC3E}">
        <p14:creationId xmlns:p14="http://schemas.microsoft.com/office/powerpoint/2010/main" val="908387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Marijuana</a:t>
            </a:r>
            <a:br>
              <a:rPr lang="en-US" dirty="0"/>
            </a:br>
            <a:endParaRPr lang="en-US" dirty="0"/>
          </a:p>
        </p:txBody>
      </p:sp>
      <p:sp>
        <p:nvSpPr>
          <p:cNvPr id="3" name="Content Placeholder 2"/>
          <p:cNvSpPr>
            <a:spLocks noGrp="1"/>
          </p:cNvSpPr>
          <p:nvPr>
            <p:ph idx="1"/>
          </p:nvPr>
        </p:nvSpPr>
        <p:spPr>
          <a:xfrm>
            <a:off x="539682" y="2150756"/>
            <a:ext cx="8596668" cy="3880773"/>
          </a:xfrm>
        </p:spPr>
        <p:txBody>
          <a:bodyPr>
            <a:normAutofit/>
          </a:bodyPr>
          <a:lstStyle/>
          <a:p>
            <a:r>
              <a:rPr lang="en-US" dirty="0"/>
              <a:t>In terms of illicit drugs, teens use marijuana the most. </a:t>
            </a:r>
          </a:p>
          <a:p>
            <a:r>
              <a:rPr lang="en-US" dirty="0"/>
              <a:t>More high school seniors smoke pot than smoke cigarettes .</a:t>
            </a:r>
          </a:p>
          <a:p>
            <a:r>
              <a:rPr lang="en-US" dirty="0"/>
              <a:t>High school seniors are about as likely to smoke weed as they are to drink.</a:t>
            </a:r>
          </a:p>
          <a:p>
            <a:r>
              <a:rPr lang="en-US" dirty="0"/>
              <a:t>According to experts, around 13% of people who start smoking pot as teenagers become dependent on it. </a:t>
            </a:r>
          </a:p>
          <a:p>
            <a:r>
              <a:rPr lang="en-US" dirty="0"/>
              <a:t>Regular marijuana use can cause a drop in IQ of up to 8 points. </a:t>
            </a:r>
          </a:p>
          <a:p>
            <a:r>
              <a:rPr lang="en-US" dirty="0"/>
              <a:t>Considering that nearly 3,300 teens try weed for the first time every day, it’s an undeniable problem that’s impacting high schoolers everywhere.</a:t>
            </a:r>
          </a:p>
          <a:p>
            <a:r>
              <a:rPr lang="en-US" dirty="0"/>
              <a:t>12th graders who smoke marijuana are 65% more likely to crash their car. </a:t>
            </a:r>
          </a:p>
          <a:p>
            <a:endParaRPr lang="en-US" dirty="0"/>
          </a:p>
        </p:txBody>
      </p:sp>
    </p:spTree>
    <p:extLst>
      <p:ext uri="{BB962C8B-B14F-4D97-AF65-F5344CB8AC3E}">
        <p14:creationId xmlns:p14="http://schemas.microsoft.com/office/powerpoint/2010/main" val="145970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do you know?</a:t>
            </a:r>
          </a:p>
        </p:txBody>
      </p:sp>
      <p:sp>
        <p:nvSpPr>
          <p:cNvPr id="3" name="Content Placeholder 2"/>
          <p:cNvSpPr>
            <a:spLocks noGrp="1"/>
          </p:cNvSpPr>
          <p:nvPr>
            <p:ph idx="1"/>
          </p:nvPr>
        </p:nvSpPr>
        <p:spPr/>
        <p:txBody>
          <a:bodyPr/>
          <a:lstStyle/>
          <a:p>
            <a:r>
              <a:rPr lang="en-US" dirty="0"/>
              <a:t>Take a moment and write down all the substance you know.</a:t>
            </a:r>
          </a:p>
          <a:p>
            <a:r>
              <a:rPr lang="en-US" dirty="0"/>
              <a:t>Put a star by those substance you think our students are using.  </a:t>
            </a:r>
          </a:p>
        </p:txBody>
      </p:sp>
    </p:spTree>
    <p:extLst>
      <p:ext uri="{BB962C8B-B14F-4D97-AF65-F5344CB8AC3E}">
        <p14:creationId xmlns:p14="http://schemas.microsoft.com/office/powerpoint/2010/main" val="1098868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Drugs Used by High Schoolers</a:t>
            </a:r>
            <a:br>
              <a:rPr lang="en-US" dirty="0"/>
            </a:br>
            <a:endParaRPr lang="en-US" dirty="0"/>
          </a:p>
        </p:txBody>
      </p:sp>
      <p:sp>
        <p:nvSpPr>
          <p:cNvPr id="3" name="Content Placeholder 2"/>
          <p:cNvSpPr>
            <a:spLocks noGrp="1"/>
          </p:cNvSpPr>
          <p:nvPr>
            <p:ph idx="1"/>
          </p:nvPr>
        </p:nvSpPr>
        <p:spPr>
          <a:xfrm>
            <a:off x="766916" y="1651819"/>
            <a:ext cx="8507086" cy="4389543"/>
          </a:xfrm>
        </p:spPr>
        <p:txBody>
          <a:bodyPr>
            <a:normAutofit fontScale="92500" lnSpcReduction="20000"/>
          </a:bodyPr>
          <a:lstStyle/>
          <a:p>
            <a:r>
              <a:rPr lang="en-US" dirty="0"/>
              <a:t>Nearly a quarter of American high schoolers use at least one type of illicit drug. </a:t>
            </a:r>
          </a:p>
          <a:p>
            <a:r>
              <a:rPr lang="en-US" dirty="0"/>
              <a:t>According to a high school drug use survey from National Institute of Drug Abuse, the next most popular drugs in high schools — especially among 12th graders — are:</a:t>
            </a:r>
          </a:p>
          <a:p>
            <a:pPr lvl="0"/>
            <a:r>
              <a:rPr lang="en-US" dirty="0"/>
              <a:t>Amphetamines</a:t>
            </a:r>
          </a:p>
          <a:p>
            <a:pPr lvl="0"/>
            <a:r>
              <a:rPr lang="en-US" dirty="0"/>
              <a:t>Adderall</a:t>
            </a:r>
          </a:p>
          <a:p>
            <a:pPr lvl="0"/>
            <a:r>
              <a:rPr lang="en-US" dirty="0"/>
              <a:t>Opioid painkillers</a:t>
            </a:r>
          </a:p>
          <a:p>
            <a:pPr lvl="0"/>
            <a:r>
              <a:rPr lang="en-US" dirty="0"/>
              <a:t>Synthetic marijuana</a:t>
            </a:r>
          </a:p>
          <a:p>
            <a:pPr lvl="0"/>
            <a:r>
              <a:rPr lang="en-US" dirty="0"/>
              <a:t>Tranquilizers</a:t>
            </a:r>
          </a:p>
          <a:p>
            <a:pPr lvl="0"/>
            <a:r>
              <a:rPr lang="en-US" dirty="0"/>
              <a:t>Cough medicine</a:t>
            </a:r>
          </a:p>
          <a:p>
            <a:pPr lvl="0"/>
            <a:r>
              <a:rPr lang="en-US" dirty="0"/>
              <a:t>Vicodin</a:t>
            </a:r>
          </a:p>
          <a:p>
            <a:pPr lvl="0"/>
            <a:r>
              <a:rPr lang="en-US" dirty="0"/>
              <a:t>Hallucinogens</a:t>
            </a:r>
          </a:p>
          <a:p>
            <a:pPr lvl="0"/>
            <a:r>
              <a:rPr lang="en-US" dirty="0"/>
              <a:t>OxyContin</a:t>
            </a:r>
          </a:p>
          <a:p>
            <a:endParaRPr lang="en-US" dirty="0"/>
          </a:p>
        </p:txBody>
      </p:sp>
    </p:spTree>
    <p:extLst>
      <p:ext uri="{BB962C8B-B14F-4D97-AF65-F5344CB8AC3E}">
        <p14:creationId xmlns:p14="http://schemas.microsoft.com/office/powerpoint/2010/main" val="1394355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Drugs Used by High Schoolers</a:t>
            </a:r>
            <a:endParaRPr lang="en-US" dirty="0"/>
          </a:p>
        </p:txBody>
      </p:sp>
      <p:sp>
        <p:nvSpPr>
          <p:cNvPr id="3" name="Content Placeholder 2"/>
          <p:cNvSpPr>
            <a:spLocks noGrp="1"/>
          </p:cNvSpPr>
          <p:nvPr>
            <p:ph idx="1"/>
          </p:nvPr>
        </p:nvSpPr>
        <p:spPr/>
        <p:txBody>
          <a:bodyPr>
            <a:normAutofit/>
          </a:bodyPr>
          <a:lstStyle/>
          <a:p>
            <a:pPr lvl="0"/>
            <a:r>
              <a:rPr lang="en-US" dirty="0"/>
              <a:t>Sedatives</a:t>
            </a:r>
          </a:p>
          <a:p>
            <a:pPr lvl="0"/>
            <a:r>
              <a:rPr lang="en-US" dirty="0"/>
              <a:t>Ecstasy (MDMA)</a:t>
            </a:r>
          </a:p>
          <a:p>
            <a:pPr lvl="0"/>
            <a:r>
              <a:rPr lang="en-US" dirty="0"/>
              <a:t>LSD</a:t>
            </a:r>
          </a:p>
          <a:p>
            <a:pPr lvl="0"/>
            <a:r>
              <a:rPr lang="en-US" dirty="0"/>
              <a:t>Cocaine</a:t>
            </a:r>
          </a:p>
          <a:p>
            <a:pPr lvl="0"/>
            <a:r>
              <a:rPr lang="en-US" dirty="0"/>
              <a:t>Ritalin</a:t>
            </a:r>
          </a:p>
          <a:p>
            <a:pPr lvl="0"/>
            <a:r>
              <a:rPr lang="en-US" dirty="0"/>
              <a:t>Inhalants</a:t>
            </a:r>
          </a:p>
          <a:p>
            <a:r>
              <a:rPr lang="en-US" dirty="0"/>
              <a:t>Approximately 2.5% of seniors are caught up in </a:t>
            </a:r>
            <a:r>
              <a:rPr lang="en-US" dirty="0">
                <a:hlinkClick r:id="rId2"/>
              </a:rPr>
              <a:t>cocaine use</a:t>
            </a:r>
            <a:r>
              <a:rPr lang="en-US" dirty="0"/>
              <a:t>. This may seem small, but it amounts to more than a million teens doing drugs that could kill them. </a:t>
            </a:r>
          </a:p>
        </p:txBody>
      </p:sp>
    </p:spTree>
    <p:extLst>
      <p:ext uri="{BB962C8B-B14F-4D97-AF65-F5344CB8AC3E}">
        <p14:creationId xmlns:p14="http://schemas.microsoft.com/office/powerpoint/2010/main" val="3886416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 usage </a:t>
            </a:r>
            <a:br>
              <a:rPr lang="en-US" dirty="0"/>
            </a:br>
            <a:endParaRPr lang="en-US" dirty="0"/>
          </a:p>
        </p:txBody>
      </p:sp>
      <p:pic>
        <p:nvPicPr>
          <p:cNvPr id="4" name="Content Placeholder 3" descr="teen girl and brai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5664" y="5365814"/>
            <a:ext cx="1066800" cy="792480"/>
          </a:xfrm>
          <a:prstGeom prst="rect">
            <a:avLst/>
          </a:prstGeom>
          <a:noFill/>
          <a:ln>
            <a:noFill/>
          </a:ln>
        </p:spPr>
      </p:pic>
      <p:sp>
        <p:nvSpPr>
          <p:cNvPr id="5" name="Rectangle 4"/>
          <p:cNvSpPr/>
          <p:nvPr/>
        </p:nvSpPr>
        <p:spPr>
          <a:xfrm>
            <a:off x="677334" y="2644877"/>
            <a:ext cx="8466666" cy="646331"/>
          </a:xfrm>
          <a:prstGeom prst="rect">
            <a:avLst/>
          </a:prstGeom>
        </p:spPr>
        <p:txBody>
          <a:bodyPr wrap="square">
            <a:spAutoFit/>
          </a:bodyPr>
          <a:lstStyle/>
          <a:p>
            <a:r>
              <a:rPr lang="en-US" dirty="0">
                <a:latin typeface="Georgia" panose="02040502050405020303" pitchFamily="18" charset="0"/>
                <a:ea typeface="Times New Roman" panose="02020603050405020304" pitchFamily="18" charset="0"/>
                <a:cs typeface="Times New Roman" panose="02020603050405020304" pitchFamily="18" charset="0"/>
              </a:rPr>
              <a:t>Did you know that your brain develops until the age of 25? Anything that you do to disrupt this process—including substance—</a:t>
            </a:r>
            <a:endParaRPr lang="en-US" dirty="0"/>
          </a:p>
        </p:txBody>
      </p:sp>
      <p:sp>
        <p:nvSpPr>
          <p:cNvPr id="6" name="Rectangle 5"/>
          <p:cNvSpPr/>
          <p:nvPr/>
        </p:nvSpPr>
        <p:spPr>
          <a:xfrm>
            <a:off x="677334" y="3392129"/>
            <a:ext cx="8466666" cy="1200329"/>
          </a:xfrm>
          <a:prstGeom prst="rect">
            <a:avLst/>
          </a:prstGeom>
        </p:spPr>
        <p:txBody>
          <a:bodyPr wrap="square">
            <a:spAutoFit/>
          </a:bodyPr>
          <a:lstStyle/>
          <a:p>
            <a:r>
              <a:rPr lang="en-US" dirty="0">
                <a:latin typeface="Georgia" panose="02040502050405020303" pitchFamily="18" charset="0"/>
                <a:ea typeface="Times New Roman" panose="02020603050405020304" pitchFamily="18" charset="0"/>
                <a:cs typeface="Times New Roman" panose="02020603050405020304" pitchFamily="18" charset="0"/>
              </a:rPr>
              <a:t>Research shows that there is a definite link between teen substance abuse and how well you do in school. </a:t>
            </a:r>
            <a:r>
              <a:rPr lang="en-US" b="1" dirty="0">
                <a:latin typeface="Georgia" panose="02040502050405020303" pitchFamily="18" charset="0"/>
                <a:ea typeface="Times New Roman" panose="02020603050405020304" pitchFamily="18" charset="0"/>
                <a:cs typeface="Times New Roman" panose="02020603050405020304" pitchFamily="18" charset="0"/>
              </a:rPr>
              <a:t>Teens who abuse drugs have lower grades, a higher rate of absence from school and other activities, and an increased potential for dropping out of school. </a:t>
            </a:r>
            <a:endParaRPr lang="en-US" dirty="0"/>
          </a:p>
        </p:txBody>
      </p:sp>
    </p:spTree>
    <p:extLst>
      <p:ext uri="{BB962C8B-B14F-4D97-AF65-F5344CB8AC3E}">
        <p14:creationId xmlns:p14="http://schemas.microsoft.com/office/powerpoint/2010/main" val="722477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a brain disease</a:t>
            </a:r>
          </a:p>
        </p:txBody>
      </p:sp>
      <p:sp>
        <p:nvSpPr>
          <p:cNvPr id="3" name="Content Placeholder 2"/>
          <p:cNvSpPr>
            <a:spLocks noGrp="1"/>
          </p:cNvSpPr>
          <p:nvPr>
            <p:ph idx="1"/>
          </p:nvPr>
        </p:nvSpPr>
        <p:spPr/>
        <p:txBody>
          <a:bodyPr/>
          <a:lstStyle/>
          <a:p>
            <a:r>
              <a:rPr lang="en-US" dirty="0"/>
              <a:t>It is a chronic disease, meaning that it is slow to develop and of a long duration. Substance use disorders are often-relapsing diseases, meaning that recovery will often entail setbacks. </a:t>
            </a:r>
          </a:p>
          <a:p>
            <a:r>
              <a:rPr lang="en-US" dirty="0"/>
              <a:t>There are several stages in the progression of the disease.</a:t>
            </a:r>
          </a:p>
          <a:p>
            <a:endParaRPr lang="en-US" dirty="0"/>
          </a:p>
        </p:txBody>
      </p:sp>
    </p:spTree>
    <p:extLst>
      <p:ext uri="{BB962C8B-B14F-4D97-AF65-F5344CB8AC3E}">
        <p14:creationId xmlns:p14="http://schemas.microsoft.com/office/powerpoint/2010/main" val="2124175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Stage 1: Initiation</a:t>
            </a:r>
            <a:br>
              <a:rPr lang="en-US" dirty="0"/>
            </a:br>
            <a:endParaRPr lang="en-US" dirty="0"/>
          </a:p>
        </p:txBody>
      </p:sp>
      <p:sp>
        <p:nvSpPr>
          <p:cNvPr id="3" name="Content Placeholder 2"/>
          <p:cNvSpPr>
            <a:spLocks noGrp="1"/>
          </p:cNvSpPr>
          <p:nvPr>
            <p:ph idx="1"/>
          </p:nvPr>
        </p:nvSpPr>
        <p:spPr>
          <a:xfrm>
            <a:off x="778934" y="1930400"/>
            <a:ext cx="8596668" cy="3880773"/>
          </a:xfrm>
        </p:spPr>
        <p:txBody>
          <a:bodyPr>
            <a:normAutofit/>
          </a:bodyPr>
          <a:lstStyle/>
          <a:p>
            <a:r>
              <a:rPr lang="en-US" dirty="0"/>
              <a:t>Most people try drugs or alcohol for the first time before reaching adulthood.</a:t>
            </a:r>
          </a:p>
          <a:p>
            <a:r>
              <a:rPr lang="en-US" dirty="0"/>
              <a:t>About 2.8 million people (age 12+) used an illegal drug or abused a legal drug for the first time each year.  </a:t>
            </a:r>
          </a:p>
          <a:p>
            <a:r>
              <a:rPr lang="en-US" dirty="0"/>
              <a:t> 3.841 million people drink alcohol for the first time between the ages of 12 and 20.</a:t>
            </a:r>
          </a:p>
          <a:p>
            <a:r>
              <a:rPr lang="en-US" dirty="0"/>
              <a:t>The </a:t>
            </a:r>
            <a:r>
              <a:rPr lang="en-US" u="sng" dirty="0"/>
              <a:t>initiation </a:t>
            </a:r>
            <a:r>
              <a:rPr lang="en-US" dirty="0"/>
              <a:t>stage generally happens during the teen years.</a:t>
            </a:r>
          </a:p>
          <a:p>
            <a:r>
              <a:rPr lang="en-US" dirty="0"/>
              <a:t>The most readily available legal drug is often times used here</a:t>
            </a:r>
          </a:p>
          <a:p>
            <a:endParaRPr lang="en-US" dirty="0"/>
          </a:p>
        </p:txBody>
      </p:sp>
    </p:spTree>
    <p:extLst>
      <p:ext uri="{BB962C8B-B14F-4D97-AF65-F5344CB8AC3E}">
        <p14:creationId xmlns:p14="http://schemas.microsoft.com/office/powerpoint/2010/main" val="450825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Stage 2: Experimentation</a:t>
            </a:r>
            <a:br>
              <a:rPr lang="en-US" dirty="0"/>
            </a:br>
            <a:endParaRPr lang="en-US" dirty="0"/>
          </a:p>
        </p:txBody>
      </p:sp>
      <p:sp>
        <p:nvSpPr>
          <p:cNvPr id="3" name="Content Placeholder 2"/>
          <p:cNvSpPr>
            <a:spLocks noGrp="1"/>
          </p:cNvSpPr>
          <p:nvPr>
            <p:ph idx="1"/>
          </p:nvPr>
        </p:nvSpPr>
        <p:spPr/>
        <p:txBody>
          <a:bodyPr>
            <a:normAutofit/>
          </a:bodyPr>
          <a:lstStyle/>
          <a:p>
            <a:r>
              <a:rPr lang="en-US" dirty="0"/>
              <a:t>The experimentation stage begins when you start to use drugs or alcohol in specific situations, like in a party atmospheres </a:t>
            </a:r>
          </a:p>
          <a:p>
            <a:r>
              <a:rPr lang="en-US" dirty="0"/>
              <a:t>Substance use in this stage is a social matter that you associate using with fun, ‘unwinding,’ and a lack of consequences. </a:t>
            </a:r>
          </a:p>
          <a:p>
            <a:r>
              <a:rPr lang="en-US" dirty="0"/>
              <a:t>You only think of substances every so often, and there are no cravings. </a:t>
            </a:r>
          </a:p>
          <a:p>
            <a:r>
              <a:rPr lang="en-US" dirty="0"/>
              <a:t>At this stage, substance use can be controlled.</a:t>
            </a:r>
          </a:p>
        </p:txBody>
      </p:sp>
    </p:spTree>
    <p:extLst>
      <p:ext uri="{BB962C8B-B14F-4D97-AF65-F5344CB8AC3E}">
        <p14:creationId xmlns:p14="http://schemas.microsoft.com/office/powerpoint/2010/main" val="790112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Stage 3: Regular Use</a:t>
            </a:r>
            <a:br>
              <a:rPr lang="en-US" dirty="0"/>
            </a:br>
            <a:endParaRPr lang="en-US" dirty="0"/>
          </a:p>
        </p:txBody>
      </p:sp>
      <p:sp>
        <p:nvSpPr>
          <p:cNvPr id="3" name="Content Placeholder 2"/>
          <p:cNvSpPr>
            <a:spLocks noGrp="1"/>
          </p:cNvSpPr>
          <p:nvPr>
            <p:ph idx="1"/>
          </p:nvPr>
        </p:nvSpPr>
        <p:spPr/>
        <p:txBody>
          <a:bodyPr/>
          <a:lstStyle/>
          <a:p>
            <a:r>
              <a:rPr lang="en-US" dirty="0"/>
              <a:t>At this point, substance use is more frequent for you. </a:t>
            </a:r>
          </a:p>
          <a:p>
            <a:r>
              <a:rPr lang="en-US" dirty="0"/>
              <a:t>You may not use every day, but there may be a predictable pattern (using every weekend) or you may use under the same set of circumstances (when you’re stressed, bored, lonely, etc.).</a:t>
            </a:r>
          </a:p>
          <a:p>
            <a:r>
              <a:rPr lang="en-US" dirty="0"/>
              <a:t> At this stage, you still probably use drugs or alcohol with other people, but you may begin to use alone, too. </a:t>
            </a:r>
          </a:p>
        </p:txBody>
      </p:sp>
    </p:spTree>
    <p:extLst>
      <p:ext uri="{BB962C8B-B14F-4D97-AF65-F5344CB8AC3E}">
        <p14:creationId xmlns:p14="http://schemas.microsoft.com/office/powerpoint/2010/main" val="3527121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Stage 4: Problem/Risky Use (mild-moderate) </a:t>
            </a:r>
            <a:endParaRPr lang="en-US" dirty="0"/>
          </a:p>
        </p:txBody>
      </p:sp>
      <p:sp>
        <p:nvSpPr>
          <p:cNvPr id="3" name="Content Placeholder 2"/>
          <p:cNvSpPr>
            <a:spLocks noGrp="1"/>
          </p:cNvSpPr>
          <p:nvPr>
            <p:ph idx="1"/>
          </p:nvPr>
        </p:nvSpPr>
        <p:spPr/>
        <p:txBody>
          <a:bodyPr>
            <a:normAutofit lnSpcReduction="10000"/>
          </a:bodyPr>
          <a:lstStyle/>
          <a:p>
            <a:r>
              <a:rPr lang="en-US" dirty="0"/>
              <a:t>As the name suggests, substance use at this point has begun to take a negative toll on your life. </a:t>
            </a:r>
          </a:p>
          <a:p>
            <a:r>
              <a:rPr lang="en-US" dirty="0"/>
              <a:t>If you drive, you may do so under the influence. </a:t>
            </a:r>
          </a:p>
          <a:p>
            <a:r>
              <a:rPr lang="en-US" dirty="0"/>
              <a:t>You may have gotten a DWI/DUI or had other negative legal consequences. Your performance at work or school may be suffering, and your relationships with others are, too. </a:t>
            </a:r>
          </a:p>
          <a:p>
            <a:r>
              <a:rPr lang="en-US" dirty="0"/>
              <a:t>You may have changed your circle of friends, and your behavior has almost certainly changed. In short, risky or problem use threatens your safety and the safety of others but does not meet the criteria for a substance use disorder. </a:t>
            </a:r>
          </a:p>
          <a:p>
            <a:r>
              <a:rPr lang="en-US" dirty="0"/>
              <a:t>This is where most therapist start giving a diagnosis. </a:t>
            </a:r>
            <a:r>
              <a:rPr lang="en-US" dirty="0">
                <a:hlinkClick r:id="rId2"/>
              </a:rPr>
              <a:t>https://medcraveonline.com/MOJAMT/MOJAMT-01-00009.pdf</a:t>
            </a:r>
            <a:endParaRPr lang="en-US" dirty="0"/>
          </a:p>
        </p:txBody>
      </p:sp>
    </p:spTree>
    <p:extLst>
      <p:ext uri="{BB962C8B-B14F-4D97-AF65-F5344CB8AC3E}">
        <p14:creationId xmlns:p14="http://schemas.microsoft.com/office/powerpoint/2010/main" val="2399650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Stage 5: Dependence (Moderate-Severe)</a:t>
            </a:r>
            <a:br>
              <a:rPr lang="en-US" dirty="0"/>
            </a:br>
            <a:endParaRPr lang="en-US" dirty="0"/>
          </a:p>
        </p:txBody>
      </p:sp>
      <p:sp>
        <p:nvSpPr>
          <p:cNvPr id="3" name="Content Placeholder 2"/>
          <p:cNvSpPr>
            <a:spLocks noGrp="1"/>
          </p:cNvSpPr>
          <p:nvPr>
            <p:ph idx="1"/>
          </p:nvPr>
        </p:nvSpPr>
        <p:spPr/>
        <p:txBody>
          <a:bodyPr>
            <a:normAutofit/>
          </a:bodyPr>
          <a:lstStyle/>
          <a:p>
            <a:r>
              <a:rPr lang="en-US" dirty="0"/>
              <a:t>There are three steps to  dependence </a:t>
            </a:r>
          </a:p>
          <a:p>
            <a:pPr lvl="0"/>
            <a:r>
              <a:rPr lang="en-US" b="1" dirty="0"/>
              <a:t>Tolerance</a:t>
            </a:r>
            <a:r>
              <a:rPr lang="en-US" dirty="0"/>
              <a:t>, when you require more alcohol or more of your drug of choice to achieve the same ‘high.’</a:t>
            </a:r>
          </a:p>
          <a:p>
            <a:pPr lvl="0"/>
            <a:r>
              <a:rPr lang="en-US" b="1" dirty="0"/>
              <a:t>Physical dependence</a:t>
            </a:r>
            <a:r>
              <a:rPr lang="en-US" dirty="0"/>
              <a:t>, when going without drugs or alcohol elicits a withdrawal response. It is important to note, though, that physical tolerance can happen even when prescription drugs are taken as your doctor has instructed. But when drugs or alcohol are abused, or illegal drugs are used at a high level, physical tolerance becomes a problem.</a:t>
            </a:r>
          </a:p>
          <a:p>
            <a:pPr lvl="0"/>
            <a:r>
              <a:rPr lang="en-US" b="1" dirty="0"/>
              <a:t>Psychological dependence</a:t>
            </a:r>
            <a:r>
              <a:rPr lang="en-US" dirty="0"/>
              <a:t>, when you experience drug cravings, a high rate of substance use (using more frequently, using more of your substance of choice, or both), and using again after attempting to quit. This can also be known as ‘chemical dependency.’</a:t>
            </a:r>
          </a:p>
          <a:p>
            <a:endParaRPr lang="en-US" dirty="0"/>
          </a:p>
        </p:txBody>
      </p:sp>
    </p:spTree>
    <p:extLst>
      <p:ext uri="{BB962C8B-B14F-4D97-AF65-F5344CB8AC3E}">
        <p14:creationId xmlns:p14="http://schemas.microsoft.com/office/powerpoint/2010/main" val="2189697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80103"/>
            <a:ext cx="8596668" cy="1320800"/>
          </a:xfrm>
        </p:spPr>
        <p:txBody>
          <a:bodyPr/>
          <a:lstStyle/>
          <a:p>
            <a:r>
              <a:rPr lang="en-US" dirty="0"/>
              <a:t>Stage 6 -Death</a:t>
            </a:r>
          </a:p>
        </p:txBody>
      </p:sp>
      <p:sp>
        <p:nvSpPr>
          <p:cNvPr id="3" name="Content Placeholder 2"/>
          <p:cNvSpPr>
            <a:spLocks noGrp="1"/>
          </p:cNvSpPr>
          <p:nvPr>
            <p:ph idx="1"/>
          </p:nvPr>
        </p:nvSpPr>
        <p:spPr/>
        <p:txBody>
          <a:bodyPr>
            <a:normAutofit/>
          </a:bodyPr>
          <a:lstStyle/>
          <a:p>
            <a:r>
              <a:rPr lang="en-US" dirty="0"/>
              <a:t>RIP</a:t>
            </a:r>
          </a:p>
        </p:txBody>
      </p:sp>
    </p:spTree>
    <p:extLst>
      <p:ext uri="{BB962C8B-B14F-4D97-AF65-F5344CB8AC3E}">
        <p14:creationId xmlns:p14="http://schemas.microsoft.com/office/powerpoint/2010/main" val="249046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overview of substance use. </a:t>
            </a:r>
          </a:p>
        </p:txBody>
      </p:sp>
      <p:sp>
        <p:nvSpPr>
          <p:cNvPr id="3" name="Content Placeholder 2"/>
          <p:cNvSpPr>
            <a:spLocks noGrp="1"/>
          </p:cNvSpPr>
          <p:nvPr>
            <p:ph idx="1"/>
          </p:nvPr>
        </p:nvSpPr>
        <p:spPr/>
        <p:txBody>
          <a:bodyPr/>
          <a:lstStyle/>
          <a:p>
            <a:r>
              <a:rPr lang="en-US" dirty="0">
                <a:hlinkClick r:id="rId2"/>
              </a:rPr>
              <a:t>https://www.bing.com/videos/search?q=substance+usage+for+kids+and+teens+video&amp;&amp;view=detail&amp;mid=19D72C36212B868BDAD519D72C36212B868BDAD5&amp;&amp;FORM=VRDGAR</a:t>
            </a:r>
            <a:endParaRPr lang="en-US" dirty="0"/>
          </a:p>
        </p:txBody>
      </p:sp>
    </p:spTree>
    <p:extLst>
      <p:ext uri="{BB962C8B-B14F-4D97-AF65-F5344CB8AC3E}">
        <p14:creationId xmlns:p14="http://schemas.microsoft.com/office/powerpoint/2010/main" val="2177400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Guess?</a:t>
            </a:r>
          </a:p>
        </p:txBody>
      </p:sp>
      <p:sp>
        <p:nvSpPr>
          <p:cNvPr id="3" name="Content Placeholder 2"/>
          <p:cNvSpPr>
            <a:spLocks noGrp="1"/>
          </p:cNvSpPr>
          <p:nvPr>
            <p:ph idx="1"/>
          </p:nvPr>
        </p:nvSpPr>
        <p:spPr/>
        <p:txBody>
          <a:bodyPr/>
          <a:lstStyle/>
          <a:p>
            <a:r>
              <a:rPr lang="en-US" dirty="0"/>
              <a:t>The single most important factor, affecting whether or not a student will use drugs, is…..</a:t>
            </a:r>
          </a:p>
        </p:txBody>
      </p:sp>
    </p:spTree>
    <p:extLst>
      <p:ext uri="{BB962C8B-B14F-4D97-AF65-F5344CB8AC3E}">
        <p14:creationId xmlns:p14="http://schemas.microsoft.com/office/powerpoint/2010/main" val="4214747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Parental involvement </a:t>
            </a:r>
          </a:p>
        </p:txBody>
      </p:sp>
      <p:sp>
        <p:nvSpPr>
          <p:cNvPr id="3" name="Content Placeholder 2"/>
          <p:cNvSpPr>
            <a:spLocks noGrp="1"/>
          </p:cNvSpPr>
          <p:nvPr>
            <p:ph idx="1"/>
          </p:nvPr>
        </p:nvSpPr>
        <p:spPr/>
        <p:txBody>
          <a:bodyPr/>
          <a:lstStyle/>
          <a:p>
            <a:r>
              <a:rPr lang="en-US" dirty="0"/>
              <a:t>The single most important factor, whether or not a student will use drugs, is parental involvement. </a:t>
            </a:r>
          </a:p>
          <a:p>
            <a:r>
              <a:rPr lang="en-US" dirty="0"/>
              <a:t>Parents may not always realize it, but they hold the key when it comes to keeping their child drug-free</a:t>
            </a:r>
          </a:p>
          <a:p>
            <a:r>
              <a:rPr lang="en-US" dirty="0"/>
              <a:t> Teens with weak family ties are 4 times more likely to try tobacco or marijuana as those with a strong family. </a:t>
            </a:r>
          </a:p>
        </p:txBody>
      </p:sp>
    </p:spTree>
    <p:extLst>
      <p:ext uri="{BB962C8B-B14F-4D97-AF65-F5344CB8AC3E}">
        <p14:creationId xmlns:p14="http://schemas.microsoft.com/office/powerpoint/2010/main" val="2482940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Consequences of addiction</a:t>
            </a:r>
            <a:endParaRPr lang="en-US" dirty="0"/>
          </a:p>
        </p:txBody>
      </p:sp>
      <p:sp>
        <p:nvSpPr>
          <p:cNvPr id="3" name="Content Placeholder 2"/>
          <p:cNvSpPr>
            <a:spLocks noGrp="1"/>
          </p:cNvSpPr>
          <p:nvPr>
            <p:ph idx="1"/>
          </p:nvPr>
        </p:nvSpPr>
        <p:spPr/>
        <p:txBody>
          <a:bodyPr>
            <a:normAutofit/>
          </a:bodyPr>
          <a:lstStyle/>
          <a:p>
            <a:r>
              <a:rPr lang="en-US" dirty="0"/>
              <a:t>Include brain abnormalities, slowed thinking and impaired learning and memory. </a:t>
            </a:r>
          </a:p>
          <a:p>
            <a:r>
              <a:rPr lang="en-US" dirty="0"/>
              <a:t>It can also deplete the brain of certain chemicals like dopamine and serotonin, sending high schoolers into a prolonged depression.</a:t>
            </a:r>
          </a:p>
          <a:p>
            <a:r>
              <a:rPr lang="en-US" dirty="0"/>
              <a:t>Kids who start before age 15 are 6 times more likely to develop alcoholism later in life than individuals who wait until 21.</a:t>
            </a:r>
          </a:p>
          <a:p>
            <a:r>
              <a:rPr lang="en-US" dirty="0"/>
              <a:t>Substance abuse in high school can also cause stunted growth — in one study, high school boys addicted to weed were an average of 4.6 inches shorter when they reached age 20.</a:t>
            </a:r>
          </a:p>
          <a:p>
            <a:endParaRPr lang="en-US" dirty="0"/>
          </a:p>
        </p:txBody>
      </p:sp>
    </p:spTree>
    <p:extLst>
      <p:ext uri="{BB962C8B-B14F-4D97-AF65-F5344CB8AC3E}">
        <p14:creationId xmlns:p14="http://schemas.microsoft.com/office/powerpoint/2010/main" val="2430639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Consequences of addiction</a:t>
            </a:r>
            <a:endParaRPr lang="en-US" dirty="0"/>
          </a:p>
        </p:txBody>
      </p:sp>
      <p:sp>
        <p:nvSpPr>
          <p:cNvPr id="3" name="Content Placeholder 2"/>
          <p:cNvSpPr>
            <a:spLocks noGrp="1"/>
          </p:cNvSpPr>
          <p:nvPr>
            <p:ph idx="1"/>
          </p:nvPr>
        </p:nvSpPr>
        <p:spPr/>
        <p:txBody>
          <a:bodyPr/>
          <a:lstStyle/>
          <a:p>
            <a:pPr fontAlgn="base"/>
            <a:r>
              <a:rPr lang="en-US" dirty="0"/>
              <a:t>Marijuana affects  attention, memory, and ability to learn. </a:t>
            </a:r>
          </a:p>
          <a:p>
            <a:pPr fontAlgn="base"/>
            <a:r>
              <a:rPr lang="en-US" dirty="0"/>
              <a:t>Its effects can last for days or weeks after the drug wears off. </a:t>
            </a:r>
          </a:p>
          <a:p>
            <a:pPr fontAlgn="base"/>
            <a:r>
              <a:rPr lang="en-US" dirty="0"/>
              <a:t>Students who smoke marijuana tend to get lower grades and are more likely to drop out of high school.</a:t>
            </a:r>
          </a:p>
          <a:p>
            <a:pPr fontAlgn="base"/>
            <a:r>
              <a:rPr lang="en-US" dirty="0"/>
              <a:t> One recent marijuana study showed that </a:t>
            </a:r>
            <a:r>
              <a:rPr lang="en-US" b="1" dirty="0"/>
              <a:t>heavy marijuana use in your teen years and continued into adulthood can reduce your IQ up to as much as 8 points.</a:t>
            </a:r>
            <a:endParaRPr lang="en-US" dirty="0"/>
          </a:p>
          <a:p>
            <a:pPr fontAlgn="base"/>
            <a:endParaRPr lang="en-US" dirty="0"/>
          </a:p>
          <a:p>
            <a:endParaRPr lang="en-US" dirty="0"/>
          </a:p>
        </p:txBody>
      </p:sp>
    </p:spTree>
    <p:extLst>
      <p:ext uri="{BB962C8B-B14F-4D97-AF65-F5344CB8AC3E}">
        <p14:creationId xmlns:p14="http://schemas.microsoft.com/office/powerpoint/2010/main" val="79809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Alcohol</a:t>
            </a:r>
            <a:br>
              <a:rPr lang="en-US" dirty="0"/>
            </a:br>
            <a:endParaRPr lang="en-US" dirty="0"/>
          </a:p>
        </p:txBody>
      </p:sp>
      <p:sp>
        <p:nvSpPr>
          <p:cNvPr id="3" name="Content Placeholder 2"/>
          <p:cNvSpPr>
            <a:spLocks noGrp="1"/>
          </p:cNvSpPr>
          <p:nvPr>
            <p:ph idx="1"/>
          </p:nvPr>
        </p:nvSpPr>
        <p:spPr>
          <a:xfrm>
            <a:off x="677334" y="1327355"/>
            <a:ext cx="8596668" cy="4714007"/>
          </a:xfrm>
        </p:spPr>
        <p:txBody>
          <a:bodyPr>
            <a:normAutofit/>
          </a:bodyPr>
          <a:lstStyle/>
          <a:p>
            <a:r>
              <a:rPr lang="en-US" dirty="0"/>
              <a:t>In the U.S., teens </a:t>
            </a:r>
            <a:r>
              <a:rPr lang="en-US" b="1" dirty="0"/>
              <a:t>abuse alcohol more than any illicit drug. </a:t>
            </a:r>
          </a:p>
          <a:p>
            <a:r>
              <a:rPr lang="en-US" dirty="0"/>
              <a:t>Not surprisingly, it causes the most harm —  teen alcohol abuse  is responsible each year for nearly 200,000 ER visits and 4,300 deaths among kids under 21.</a:t>
            </a:r>
          </a:p>
          <a:p>
            <a:pPr lvl="0"/>
            <a:r>
              <a:rPr lang="en-US" dirty="0"/>
              <a:t>68% of 12th graders have tried alcohol</a:t>
            </a:r>
          </a:p>
          <a:p>
            <a:r>
              <a:rPr lang="en-US" dirty="0"/>
              <a:t>Among high schoolers, within the month they were surveyed:</a:t>
            </a:r>
          </a:p>
          <a:p>
            <a:pPr lvl="0"/>
            <a:r>
              <a:rPr lang="en-US" dirty="0"/>
              <a:t>35% drank some alcohol</a:t>
            </a:r>
          </a:p>
          <a:p>
            <a:pPr lvl="0"/>
            <a:r>
              <a:rPr lang="en-US" dirty="0"/>
              <a:t>21% binge drank (consuming an excessive amount)</a:t>
            </a:r>
          </a:p>
          <a:p>
            <a:pPr lvl="0"/>
            <a:r>
              <a:rPr lang="en-US" dirty="0"/>
              <a:t>22% rode in someone’s car who’d been drinking</a:t>
            </a:r>
          </a:p>
          <a:p>
            <a:pPr lvl="0"/>
            <a:r>
              <a:rPr lang="en-US" dirty="0"/>
              <a:t>10% drove after drinking</a:t>
            </a:r>
          </a:p>
          <a:p>
            <a:endParaRPr lang="en-US" dirty="0"/>
          </a:p>
        </p:txBody>
      </p:sp>
    </p:spTree>
    <p:extLst>
      <p:ext uri="{BB962C8B-B14F-4D97-AF65-F5344CB8AC3E}">
        <p14:creationId xmlns:p14="http://schemas.microsoft.com/office/powerpoint/2010/main" val="3859155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1981200" y="336551"/>
            <a:ext cx="8229600" cy="1019175"/>
          </a:xfrm>
        </p:spPr>
        <p:txBody>
          <a:bodyPr/>
          <a:lstStyle/>
          <a:p>
            <a:pPr eaLnBrk="1" hangingPunct="1">
              <a:defRPr/>
            </a:pPr>
            <a:r>
              <a:rPr lang="en-US" sz="3900"/>
              <a:t>Signs and Symptoms of Use</a:t>
            </a:r>
          </a:p>
        </p:txBody>
      </p:sp>
      <p:sp>
        <p:nvSpPr>
          <p:cNvPr id="290819" name="Rectangle 3"/>
          <p:cNvSpPr>
            <a:spLocks noGrp="1" noChangeArrowheads="1"/>
          </p:cNvSpPr>
          <p:nvPr>
            <p:ph type="body" sz="half" idx="1"/>
          </p:nvPr>
        </p:nvSpPr>
        <p:spPr>
          <a:xfrm>
            <a:off x="1981200" y="1600201"/>
            <a:ext cx="4033838" cy="4525963"/>
          </a:xfrm>
        </p:spPr>
        <p:txBody>
          <a:bodyPr/>
          <a:lstStyle/>
          <a:p>
            <a:pPr eaLnBrk="1" hangingPunct="1">
              <a:defRPr/>
            </a:pPr>
            <a:r>
              <a:rPr lang="en-US"/>
              <a:t>Dulled mental processes</a:t>
            </a:r>
          </a:p>
          <a:p>
            <a:pPr eaLnBrk="1" hangingPunct="1">
              <a:defRPr/>
            </a:pPr>
            <a:r>
              <a:rPr lang="en-US"/>
              <a:t>Lack of coordination</a:t>
            </a:r>
          </a:p>
          <a:p>
            <a:pPr eaLnBrk="1" hangingPunct="1">
              <a:defRPr/>
            </a:pPr>
            <a:r>
              <a:rPr lang="en-US"/>
              <a:t>Possible constricted pupils</a:t>
            </a:r>
          </a:p>
        </p:txBody>
      </p:sp>
      <p:sp>
        <p:nvSpPr>
          <p:cNvPr id="290820" name="Rectangle 4"/>
          <p:cNvSpPr>
            <a:spLocks noGrp="1" noChangeArrowheads="1"/>
          </p:cNvSpPr>
          <p:nvPr>
            <p:ph type="body" sz="half" idx="2"/>
          </p:nvPr>
        </p:nvSpPr>
        <p:spPr>
          <a:xfrm>
            <a:off x="6176964" y="1600201"/>
            <a:ext cx="4033837" cy="4525963"/>
          </a:xfrm>
        </p:spPr>
        <p:txBody>
          <a:bodyPr/>
          <a:lstStyle/>
          <a:p>
            <a:pPr eaLnBrk="1" hangingPunct="1">
              <a:defRPr/>
            </a:pPr>
            <a:r>
              <a:rPr lang="en-US"/>
              <a:t>Sleepy or stuporous condition</a:t>
            </a:r>
          </a:p>
          <a:p>
            <a:pPr eaLnBrk="1" hangingPunct="1">
              <a:defRPr/>
            </a:pPr>
            <a:r>
              <a:rPr lang="en-US"/>
              <a:t>Slowed reaction rate</a:t>
            </a:r>
          </a:p>
          <a:p>
            <a:pPr eaLnBrk="1" hangingPunct="1">
              <a:defRPr/>
            </a:pPr>
            <a:r>
              <a:rPr lang="en-US"/>
              <a:t>Slurred speech</a:t>
            </a:r>
          </a:p>
          <a:p>
            <a:pPr eaLnBrk="1" hangingPunct="1">
              <a:defRPr/>
            </a:pPr>
            <a:r>
              <a:rPr lang="en-US"/>
              <a:t>Odor of alcohol on breath</a:t>
            </a:r>
          </a:p>
        </p:txBody>
      </p:sp>
    </p:spTree>
    <p:extLst>
      <p:ext uri="{BB962C8B-B14F-4D97-AF65-F5344CB8AC3E}">
        <p14:creationId xmlns:p14="http://schemas.microsoft.com/office/powerpoint/2010/main" val="2739036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786" y="235974"/>
            <a:ext cx="8596668" cy="1320800"/>
          </a:xfrm>
        </p:spPr>
        <p:txBody>
          <a:bodyPr>
            <a:normAutofit fontScale="90000"/>
          </a:bodyPr>
          <a:lstStyle/>
          <a:p>
            <a:r>
              <a:rPr lang="en-US" dirty="0"/>
              <a:t>Here are the five substances teens most commonly abuse:</a:t>
            </a:r>
            <a:br>
              <a:rPr lang="en-US" dirty="0"/>
            </a:br>
            <a:endParaRPr lang="en-US" dirty="0"/>
          </a:p>
        </p:txBody>
      </p:sp>
      <p:sp>
        <p:nvSpPr>
          <p:cNvPr id="3" name="Content Placeholder 2"/>
          <p:cNvSpPr>
            <a:spLocks noGrp="1"/>
          </p:cNvSpPr>
          <p:nvPr>
            <p:ph idx="1"/>
          </p:nvPr>
        </p:nvSpPr>
        <p:spPr/>
        <p:txBody>
          <a:bodyPr>
            <a:normAutofit/>
          </a:bodyPr>
          <a:lstStyle/>
          <a:p>
            <a:pPr lvl="0"/>
            <a:r>
              <a:rPr lang="en-US" b="1" u="sng" dirty="0"/>
              <a:t>Marijuana</a:t>
            </a:r>
          </a:p>
          <a:p>
            <a:pPr lvl="0"/>
            <a:r>
              <a:rPr lang="en-US" dirty="0"/>
              <a:t>Weed, pot, grass; </a:t>
            </a:r>
          </a:p>
          <a:p>
            <a:pPr lvl="0"/>
            <a:r>
              <a:rPr lang="en-US" dirty="0"/>
              <a:t>Is the </a:t>
            </a:r>
            <a:r>
              <a:rPr lang="en-US" b="1" dirty="0"/>
              <a:t>most commonly</a:t>
            </a:r>
            <a:r>
              <a:rPr lang="en-US" dirty="0"/>
              <a:t> used drug today </a:t>
            </a:r>
          </a:p>
          <a:p>
            <a:pPr lvl="0"/>
            <a:r>
              <a:rPr lang="en-US" dirty="0"/>
              <a:t>Marijuana is </a:t>
            </a:r>
            <a:r>
              <a:rPr lang="en-US" i="1" dirty="0"/>
              <a:t>much</a:t>
            </a:r>
            <a:r>
              <a:rPr lang="en-US" dirty="0"/>
              <a:t> more potent today.</a:t>
            </a:r>
          </a:p>
          <a:p>
            <a:endParaRPr lang="en-US" dirty="0"/>
          </a:p>
        </p:txBody>
      </p:sp>
    </p:spTree>
    <p:extLst>
      <p:ext uri="{BB962C8B-B14F-4D97-AF65-F5344CB8AC3E}">
        <p14:creationId xmlns:p14="http://schemas.microsoft.com/office/powerpoint/2010/main" val="2716746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pPr eaLnBrk="1" hangingPunct="1">
              <a:defRPr/>
            </a:pPr>
            <a:r>
              <a:rPr lang="en-US"/>
              <a:t>MARIJUANA</a:t>
            </a:r>
          </a:p>
        </p:txBody>
      </p:sp>
      <p:pic>
        <p:nvPicPr>
          <p:cNvPr id="15363" name="Picture 8" descr="cannabis_spp_leaf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371601"/>
            <a:ext cx="8153400" cy="5229225"/>
          </a:xfrm>
        </p:spPr>
      </p:pic>
    </p:spTree>
    <p:extLst>
      <p:ext uri="{BB962C8B-B14F-4D97-AF65-F5344CB8AC3E}">
        <p14:creationId xmlns:p14="http://schemas.microsoft.com/office/powerpoint/2010/main" val="1708072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defRPr/>
            </a:pPr>
            <a:r>
              <a:rPr lang="en-US" sz="4000"/>
              <a:t>From Hemp plant – </a:t>
            </a:r>
            <a:br>
              <a:rPr lang="en-US" sz="4000"/>
            </a:br>
            <a:r>
              <a:rPr lang="en-US" sz="4000"/>
              <a:t>Cannabis Sativa</a:t>
            </a:r>
          </a:p>
        </p:txBody>
      </p:sp>
      <p:pic>
        <p:nvPicPr>
          <p:cNvPr id="16387" name="Picture 3" descr="b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57400" y="1600201"/>
            <a:ext cx="3659188" cy="4494213"/>
          </a:xfrm>
        </p:spPr>
      </p:pic>
      <p:pic>
        <p:nvPicPr>
          <p:cNvPr id="16388" name="Picture 4" descr="cannabis_spp_plant5"/>
          <p:cNvPicPr>
            <a:picLocks noGrp="1" noChangeAspect="1" noChangeArrowheads="1"/>
          </p:cNvPicPr>
          <p:nvPr>
            <p:ph sz="quarter" idx="3"/>
          </p:nvPr>
        </p:nvPicPr>
        <p:blipFill>
          <a:blip r:embed="rId3" cstate="email">
            <a:extLst>
              <a:ext uri="{28A0092B-C50C-407E-A947-70E740481C1C}">
                <a14:useLocalDpi xmlns:a14="http://schemas.microsoft.com/office/drawing/2010/main" val="0"/>
              </a:ext>
            </a:extLst>
          </a:blip>
          <a:srcRect/>
          <a:stretch>
            <a:fillRect/>
          </a:stretch>
        </p:blipFill>
        <p:spPr>
          <a:xfrm>
            <a:off x="6248400" y="1600201"/>
            <a:ext cx="3886200" cy="4525963"/>
          </a:xfrm>
        </p:spPr>
      </p:pic>
    </p:spTree>
    <p:extLst>
      <p:ext uri="{BB962C8B-B14F-4D97-AF65-F5344CB8AC3E}">
        <p14:creationId xmlns:p14="http://schemas.microsoft.com/office/powerpoint/2010/main" val="4231724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4000"/>
              <a:t>1974 – 1% THC level</a:t>
            </a:r>
            <a:br>
              <a:rPr lang="en-US" sz="4000"/>
            </a:br>
            <a:r>
              <a:rPr lang="en-US" sz="4000"/>
              <a:t>Today – more than 17%</a:t>
            </a:r>
          </a:p>
        </p:txBody>
      </p:sp>
      <p:pic>
        <p:nvPicPr>
          <p:cNvPr id="17411" name="Picture 3" descr="4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62864" y="2138372"/>
            <a:ext cx="3066025" cy="3987791"/>
          </a:xfrm>
        </p:spPr>
      </p:pic>
      <p:pic>
        <p:nvPicPr>
          <p:cNvPr id="17412" name="Picture 4" descr="11nebu"/>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6951406" y="2315548"/>
            <a:ext cx="3051433" cy="3810616"/>
          </a:xfrm>
        </p:spPr>
      </p:pic>
    </p:spTree>
    <p:extLst>
      <p:ext uri="{BB962C8B-B14F-4D97-AF65-F5344CB8AC3E}">
        <p14:creationId xmlns:p14="http://schemas.microsoft.com/office/powerpoint/2010/main" val="316059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3333"/>
                </a:solidFill>
                <a:latin typeface="&amp;quot"/>
                <a:ea typeface="Times New Roman" panose="02020603050405020304" pitchFamily="18" charset="0"/>
                <a:cs typeface="Times New Roman" panose="02020603050405020304" pitchFamily="18" charset="0"/>
              </a:rPr>
              <a:t>Drug Categories</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267270" y="2691531"/>
            <a:ext cx="8596668" cy="3880773"/>
          </a:xfrm>
        </p:spPr>
        <p:txBody>
          <a:bodyPr/>
          <a:lstStyle/>
          <a:p>
            <a:pPr>
              <a:lnSpc>
                <a:spcPts val="1690"/>
              </a:lnSpc>
              <a:spcAft>
                <a:spcPts val="750"/>
              </a:spcAft>
            </a:pPr>
            <a:r>
              <a:rPr lang="en-US" dirty="0">
                <a:solidFill>
                  <a:srgbClr val="6D6D6D"/>
                </a:solidFill>
                <a:latin typeface="&amp;quot"/>
                <a:ea typeface="Times New Roman" panose="02020603050405020304" pitchFamily="18" charset="0"/>
                <a:cs typeface="Times New Roman" panose="02020603050405020304" pitchFamily="18" charset="0"/>
              </a:rPr>
              <a:t>Drugs come in various forms, and can be taken numerous ways. </a:t>
            </a:r>
          </a:p>
          <a:p>
            <a:pPr>
              <a:lnSpc>
                <a:spcPts val="1690"/>
              </a:lnSpc>
              <a:spcAft>
                <a:spcPts val="750"/>
              </a:spcAft>
            </a:pPr>
            <a:r>
              <a:rPr lang="en-US" dirty="0">
                <a:solidFill>
                  <a:srgbClr val="6D6D6D"/>
                </a:solidFill>
                <a:latin typeface="&amp;quot"/>
                <a:ea typeface="Times New Roman" panose="02020603050405020304" pitchFamily="18" charset="0"/>
                <a:cs typeface="Times New Roman" panose="02020603050405020304" pitchFamily="18" charset="0"/>
              </a:rPr>
              <a:t>Some are legal and others are not. </a:t>
            </a:r>
          </a:p>
          <a:p>
            <a:endParaRPr lang="en-US" dirty="0"/>
          </a:p>
        </p:txBody>
      </p:sp>
    </p:spTree>
    <p:extLst>
      <p:ext uri="{BB962C8B-B14F-4D97-AF65-F5344CB8AC3E}">
        <p14:creationId xmlns:p14="http://schemas.microsoft.com/office/powerpoint/2010/main" val="2440746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4000"/>
              <a:t>When dried and manicured</a:t>
            </a:r>
            <a:br>
              <a:rPr lang="en-US" sz="4000"/>
            </a:br>
            <a:r>
              <a:rPr lang="en-US" sz="4000"/>
              <a:t> looks like oregano</a:t>
            </a:r>
          </a:p>
        </p:txBody>
      </p:sp>
      <p:pic>
        <p:nvPicPr>
          <p:cNvPr id="18435" name="Picture 3" descr="marij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62632" y="1890389"/>
            <a:ext cx="5782956" cy="4240536"/>
          </a:xfrm>
        </p:spPr>
      </p:pic>
    </p:spTree>
    <p:extLst>
      <p:ext uri="{BB962C8B-B14F-4D97-AF65-F5344CB8AC3E}">
        <p14:creationId xmlns:p14="http://schemas.microsoft.com/office/powerpoint/2010/main" val="201018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4000"/>
              <a:t>1 Joint is equivalent to </a:t>
            </a:r>
            <a:br>
              <a:rPr lang="en-US" sz="4000"/>
            </a:br>
            <a:r>
              <a:rPr lang="en-US" sz="4000"/>
              <a:t>25 cigarettes</a:t>
            </a:r>
          </a:p>
        </p:txBody>
      </p:sp>
      <p:pic>
        <p:nvPicPr>
          <p:cNvPr id="19459" name="Picture 3" descr="joint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84575" y="2136775"/>
            <a:ext cx="4954588" cy="3221038"/>
          </a:xfrm>
        </p:spPr>
      </p:pic>
    </p:spTree>
    <p:extLst>
      <p:ext uri="{BB962C8B-B14F-4D97-AF65-F5344CB8AC3E}">
        <p14:creationId xmlns:p14="http://schemas.microsoft.com/office/powerpoint/2010/main" val="3250013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Blunt</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656806" y="2782094"/>
            <a:ext cx="2638425"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497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t>Bongs</a:t>
            </a:r>
          </a:p>
        </p:txBody>
      </p:sp>
      <p:pic>
        <p:nvPicPr>
          <p:cNvPr id="22531" name="Picture 3" descr="e1"/>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2644776" y="1600201"/>
            <a:ext cx="2709863" cy="4525963"/>
          </a:xfrm>
        </p:spPr>
      </p:pic>
      <p:pic>
        <p:nvPicPr>
          <p:cNvPr id="22532" name="Picture 4" descr="g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62750" y="2106613"/>
            <a:ext cx="2857500" cy="3511550"/>
          </a:xfrm>
        </p:spPr>
      </p:pic>
    </p:spTree>
    <p:extLst>
      <p:ext uri="{BB962C8B-B14F-4D97-AF65-F5344CB8AC3E}">
        <p14:creationId xmlns:p14="http://schemas.microsoft.com/office/powerpoint/2010/main" val="744672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a:t>Shot Gunning</a:t>
            </a:r>
          </a:p>
        </p:txBody>
      </p:sp>
      <p:pic>
        <p:nvPicPr>
          <p:cNvPr id="23555" name="Picture 3" descr="shotgunning1"/>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6243639" y="1833564"/>
            <a:ext cx="3889375" cy="4029075"/>
          </a:xfrm>
        </p:spPr>
      </p:pic>
      <p:pic>
        <p:nvPicPr>
          <p:cNvPr id="23556" name="Picture 4" descr="shotgunning3"/>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2057401" y="1833564"/>
            <a:ext cx="3890963" cy="4029075"/>
          </a:xfrm>
        </p:spPr>
      </p:pic>
    </p:spTree>
    <p:extLst>
      <p:ext uri="{BB962C8B-B14F-4D97-AF65-F5344CB8AC3E}">
        <p14:creationId xmlns:p14="http://schemas.microsoft.com/office/powerpoint/2010/main" val="4031636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2" name="Rectangle 4"/>
          <p:cNvSpPr>
            <a:spLocks noGrp="1" noChangeArrowheads="1"/>
          </p:cNvSpPr>
          <p:nvPr>
            <p:ph type="title"/>
          </p:nvPr>
        </p:nvSpPr>
        <p:spPr/>
        <p:txBody>
          <a:bodyPr/>
          <a:lstStyle/>
          <a:p>
            <a:pPr eaLnBrk="1" hangingPunct="1">
              <a:defRPr/>
            </a:pPr>
            <a:r>
              <a:rPr lang="en-US" dirty="0"/>
              <a:t>Mental Function</a:t>
            </a:r>
          </a:p>
        </p:txBody>
      </p:sp>
      <p:sp>
        <p:nvSpPr>
          <p:cNvPr id="304133" name="Rectangle 5"/>
          <p:cNvSpPr>
            <a:spLocks noGrp="1" noChangeArrowheads="1"/>
          </p:cNvSpPr>
          <p:nvPr>
            <p:ph type="body" sz="half" idx="1"/>
          </p:nvPr>
        </p:nvSpPr>
        <p:spPr/>
        <p:txBody>
          <a:bodyPr>
            <a:normAutofit/>
          </a:bodyPr>
          <a:lstStyle/>
          <a:p>
            <a:pPr eaLnBrk="1" hangingPunct="1">
              <a:defRPr/>
            </a:pPr>
            <a:r>
              <a:rPr lang="en-US" sz="2800" dirty="0"/>
              <a:t>Irritability, insomnia, anxiety, depression</a:t>
            </a:r>
          </a:p>
          <a:p>
            <a:pPr eaLnBrk="1" hangingPunct="1">
              <a:defRPr/>
            </a:pPr>
            <a:r>
              <a:rPr lang="en-US" sz="2800" dirty="0"/>
              <a:t>“I don’t care” attitude</a:t>
            </a:r>
          </a:p>
          <a:p>
            <a:pPr eaLnBrk="1" hangingPunct="1">
              <a:defRPr/>
            </a:pPr>
            <a:r>
              <a:rPr lang="en-US" sz="2800" dirty="0"/>
              <a:t>Diminished concentration</a:t>
            </a:r>
          </a:p>
          <a:p>
            <a:pPr>
              <a:defRPr/>
            </a:pPr>
            <a:r>
              <a:rPr lang="en-US" sz="2800" dirty="0"/>
              <a:t>Delayed decision </a:t>
            </a:r>
          </a:p>
          <a:p>
            <a:pPr>
              <a:defRPr/>
            </a:pPr>
            <a:r>
              <a:rPr lang="en-US" sz="2800" dirty="0"/>
              <a:t>Impaired short-term memory</a:t>
            </a:r>
          </a:p>
          <a:p>
            <a:pPr>
              <a:defRPr/>
            </a:pPr>
            <a:r>
              <a:rPr lang="en-US" sz="2800" dirty="0"/>
              <a:t>Erratic cognitive functions</a:t>
            </a:r>
          </a:p>
          <a:p>
            <a:pPr>
              <a:defRPr/>
            </a:pPr>
            <a:r>
              <a:rPr lang="en-US" sz="2800" dirty="0"/>
              <a:t>Distortions in time estimation</a:t>
            </a:r>
          </a:p>
          <a:p>
            <a:pPr eaLnBrk="1" hangingPunct="1">
              <a:defRPr/>
            </a:pPr>
            <a:endParaRPr lang="en-US" sz="2800" dirty="0"/>
          </a:p>
          <a:p>
            <a:pPr eaLnBrk="1" hangingPunct="1">
              <a:defRPr/>
            </a:pPr>
            <a:endParaRPr lang="en-US" sz="2800" dirty="0"/>
          </a:p>
        </p:txBody>
      </p:sp>
      <p:pic>
        <p:nvPicPr>
          <p:cNvPr id="24580" name="Picture 7" descr="Picture26"/>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6172200" y="2493964"/>
            <a:ext cx="4038600" cy="2738437"/>
          </a:xfrm>
        </p:spPr>
      </p:pic>
    </p:spTree>
    <p:extLst>
      <p:ext uri="{BB962C8B-B14F-4D97-AF65-F5344CB8AC3E}">
        <p14:creationId xmlns:p14="http://schemas.microsoft.com/office/powerpoint/2010/main" val="3523431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eaLnBrk="1" hangingPunct="1">
              <a:defRPr/>
            </a:pPr>
            <a:r>
              <a:rPr lang="en-US"/>
              <a:t>Signs and Symptoms</a:t>
            </a:r>
          </a:p>
        </p:txBody>
      </p:sp>
      <p:sp>
        <p:nvSpPr>
          <p:cNvPr id="311300" name="Rectangle 4"/>
          <p:cNvSpPr>
            <a:spLocks noGrp="1" noChangeArrowheads="1"/>
          </p:cNvSpPr>
          <p:nvPr>
            <p:ph type="body" sz="half" idx="1"/>
          </p:nvPr>
        </p:nvSpPr>
        <p:spPr/>
        <p:txBody>
          <a:bodyPr/>
          <a:lstStyle/>
          <a:p>
            <a:pPr eaLnBrk="1" hangingPunct="1">
              <a:defRPr/>
            </a:pPr>
            <a:r>
              <a:rPr lang="en-US" sz="2800" dirty="0"/>
              <a:t>Impaired tracking</a:t>
            </a:r>
          </a:p>
          <a:p>
            <a:pPr eaLnBrk="1" hangingPunct="1">
              <a:defRPr/>
            </a:pPr>
            <a:r>
              <a:rPr lang="en-US" sz="2800" dirty="0"/>
              <a:t>Distinctive odor on clothing</a:t>
            </a:r>
          </a:p>
          <a:p>
            <a:pPr>
              <a:defRPr/>
            </a:pPr>
            <a:r>
              <a:rPr lang="en-US" sz="2800" dirty="0"/>
              <a:t>Reddened eyes</a:t>
            </a:r>
          </a:p>
          <a:p>
            <a:pPr>
              <a:defRPr/>
            </a:pPr>
            <a:r>
              <a:rPr lang="en-US" sz="2800" dirty="0"/>
              <a:t>Slowed speech</a:t>
            </a:r>
          </a:p>
          <a:p>
            <a:pPr>
              <a:defRPr/>
            </a:pPr>
            <a:r>
              <a:rPr lang="en-US" sz="2800" dirty="0"/>
              <a:t>Chronic fatigue and lack of motivation</a:t>
            </a:r>
          </a:p>
          <a:p>
            <a:pPr eaLnBrk="1" hangingPunct="1">
              <a:defRPr/>
            </a:pPr>
            <a:endParaRPr lang="en-US" sz="2800" dirty="0"/>
          </a:p>
        </p:txBody>
      </p:sp>
    </p:spTree>
    <p:extLst>
      <p:ext uri="{BB962C8B-B14F-4D97-AF65-F5344CB8AC3E}">
        <p14:creationId xmlns:p14="http://schemas.microsoft.com/office/powerpoint/2010/main" val="1545066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a:t>Health Effects</a:t>
            </a:r>
          </a:p>
        </p:txBody>
      </p:sp>
      <p:sp>
        <p:nvSpPr>
          <p:cNvPr id="32772" name="Rectangle 4"/>
          <p:cNvSpPr>
            <a:spLocks noGrp="1" noChangeArrowheads="1"/>
          </p:cNvSpPr>
          <p:nvPr>
            <p:ph type="body" sz="half" idx="1"/>
          </p:nvPr>
        </p:nvSpPr>
        <p:spPr/>
        <p:txBody>
          <a:bodyPr/>
          <a:lstStyle/>
          <a:p>
            <a:pPr eaLnBrk="1" hangingPunct="1">
              <a:defRPr/>
            </a:pPr>
            <a:r>
              <a:rPr lang="en-US" sz="2800"/>
              <a:t>Pulmonary problems</a:t>
            </a:r>
          </a:p>
          <a:p>
            <a:pPr eaLnBrk="1" hangingPunct="1">
              <a:defRPr/>
            </a:pPr>
            <a:r>
              <a:rPr lang="en-US" sz="2800"/>
              <a:t>Risk of cancer</a:t>
            </a:r>
          </a:p>
          <a:p>
            <a:pPr eaLnBrk="1" hangingPunct="1">
              <a:defRPr/>
            </a:pPr>
            <a:r>
              <a:rPr lang="en-US" sz="2800"/>
              <a:t>Heart disease</a:t>
            </a:r>
          </a:p>
          <a:p>
            <a:pPr eaLnBrk="1" hangingPunct="1">
              <a:defRPr/>
            </a:pPr>
            <a:r>
              <a:rPr lang="en-US" sz="2800"/>
              <a:t>Lowers immune system</a:t>
            </a:r>
          </a:p>
          <a:p>
            <a:pPr eaLnBrk="1" hangingPunct="1">
              <a:defRPr/>
            </a:pPr>
            <a:r>
              <a:rPr lang="en-US" sz="2800"/>
              <a:t>Irritating cough, chronic sore throat</a:t>
            </a:r>
          </a:p>
        </p:txBody>
      </p:sp>
      <p:pic>
        <p:nvPicPr>
          <p:cNvPr id="26628" name="Picture 3" descr="h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62750" y="2790826"/>
            <a:ext cx="2857500" cy="2143125"/>
          </a:xfrm>
        </p:spPr>
      </p:pic>
    </p:spTree>
    <p:extLst>
      <p:ext uri="{BB962C8B-B14F-4D97-AF65-F5344CB8AC3E}">
        <p14:creationId xmlns:p14="http://schemas.microsoft.com/office/powerpoint/2010/main" val="810642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eaLnBrk="1" hangingPunct="1">
              <a:defRPr/>
            </a:pPr>
            <a:r>
              <a:rPr lang="en-US"/>
              <a:t>Marijuana Fact Sheet</a:t>
            </a:r>
            <a:br>
              <a:rPr lang="en-US"/>
            </a:br>
            <a:r>
              <a:rPr lang="en-US"/>
              <a:t>Acute/Overdose Effects</a:t>
            </a:r>
          </a:p>
        </p:txBody>
      </p:sp>
      <p:sp>
        <p:nvSpPr>
          <p:cNvPr id="267267" name="Rectangle 3"/>
          <p:cNvSpPr>
            <a:spLocks noGrp="1" noChangeArrowheads="1"/>
          </p:cNvSpPr>
          <p:nvPr>
            <p:ph type="body" sz="half" idx="1"/>
          </p:nvPr>
        </p:nvSpPr>
        <p:spPr>
          <a:xfrm>
            <a:off x="1981200" y="1600201"/>
            <a:ext cx="4033838" cy="4525963"/>
          </a:xfrm>
        </p:spPr>
        <p:txBody>
          <a:bodyPr/>
          <a:lstStyle/>
          <a:p>
            <a:pPr eaLnBrk="1" hangingPunct="1">
              <a:defRPr/>
            </a:pPr>
            <a:r>
              <a:rPr lang="en-US"/>
              <a:t>Aggressive urges</a:t>
            </a:r>
          </a:p>
          <a:p>
            <a:pPr eaLnBrk="1" hangingPunct="1">
              <a:defRPr/>
            </a:pPr>
            <a:r>
              <a:rPr lang="en-US"/>
              <a:t>Anxiety</a:t>
            </a:r>
          </a:p>
          <a:p>
            <a:pPr eaLnBrk="1" hangingPunct="1">
              <a:defRPr/>
            </a:pPr>
            <a:r>
              <a:rPr lang="en-US"/>
              <a:t>Confusion</a:t>
            </a:r>
          </a:p>
          <a:p>
            <a:pPr eaLnBrk="1" hangingPunct="1">
              <a:defRPr/>
            </a:pPr>
            <a:r>
              <a:rPr lang="en-US"/>
              <a:t>Fearfulness</a:t>
            </a:r>
          </a:p>
          <a:p>
            <a:pPr eaLnBrk="1" hangingPunct="1">
              <a:defRPr/>
            </a:pPr>
            <a:r>
              <a:rPr lang="en-US"/>
              <a:t>Hallucinations</a:t>
            </a:r>
          </a:p>
          <a:p>
            <a:pPr eaLnBrk="1" hangingPunct="1">
              <a:defRPr/>
            </a:pPr>
            <a:r>
              <a:rPr lang="en-US"/>
              <a:t>Heavy sedation</a:t>
            </a:r>
          </a:p>
        </p:txBody>
      </p:sp>
      <p:sp>
        <p:nvSpPr>
          <p:cNvPr id="267268" name="Rectangle 4"/>
          <p:cNvSpPr>
            <a:spLocks noGrp="1" noChangeArrowheads="1"/>
          </p:cNvSpPr>
          <p:nvPr>
            <p:ph type="body" sz="half" idx="2"/>
          </p:nvPr>
        </p:nvSpPr>
        <p:spPr>
          <a:xfrm>
            <a:off x="6176964" y="1600201"/>
            <a:ext cx="4033837" cy="4525963"/>
          </a:xfrm>
        </p:spPr>
        <p:txBody>
          <a:bodyPr/>
          <a:lstStyle/>
          <a:p>
            <a:pPr eaLnBrk="1" hangingPunct="1">
              <a:defRPr/>
            </a:pPr>
            <a:r>
              <a:rPr lang="en-US"/>
              <a:t>Immobility</a:t>
            </a:r>
          </a:p>
          <a:p>
            <a:pPr eaLnBrk="1" hangingPunct="1">
              <a:defRPr/>
            </a:pPr>
            <a:r>
              <a:rPr lang="en-US"/>
              <a:t>Mental dependency</a:t>
            </a:r>
          </a:p>
          <a:p>
            <a:pPr eaLnBrk="1" hangingPunct="1">
              <a:defRPr/>
            </a:pPr>
            <a:r>
              <a:rPr lang="en-US"/>
              <a:t>Panic</a:t>
            </a:r>
          </a:p>
          <a:p>
            <a:pPr eaLnBrk="1" hangingPunct="1">
              <a:defRPr/>
            </a:pPr>
            <a:r>
              <a:rPr lang="en-US"/>
              <a:t>Paranoid reaction</a:t>
            </a:r>
          </a:p>
          <a:p>
            <a:pPr eaLnBrk="1" hangingPunct="1">
              <a:defRPr/>
            </a:pPr>
            <a:r>
              <a:rPr lang="en-US"/>
              <a:t>Unpleasant distortions in body image.</a:t>
            </a:r>
          </a:p>
        </p:txBody>
      </p:sp>
    </p:spTree>
    <p:extLst>
      <p:ext uri="{BB962C8B-B14F-4D97-AF65-F5344CB8AC3E}">
        <p14:creationId xmlns:p14="http://schemas.microsoft.com/office/powerpoint/2010/main" val="2776419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786" y="235974"/>
            <a:ext cx="8596668" cy="1320800"/>
          </a:xfrm>
        </p:spPr>
        <p:txBody>
          <a:bodyPr>
            <a:normAutofit fontScale="90000"/>
          </a:bodyPr>
          <a:lstStyle/>
          <a:p>
            <a:r>
              <a:rPr lang="en-US" dirty="0"/>
              <a:t>Here are the five substances teens most commonly abuse:</a:t>
            </a:r>
            <a:br>
              <a:rPr lang="en-US" dirty="0"/>
            </a:br>
            <a:endParaRPr lang="en-US" dirty="0"/>
          </a:p>
        </p:txBody>
      </p:sp>
      <p:sp>
        <p:nvSpPr>
          <p:cNvPr id="3" name="Content Placeholder 2"/>
          <p:cNvSpPr>
            <a:spLocks noGrp="1"/>
          </p:cNvSpPr>
          <p:nvPr>
            <p:ph idx="1"/>
          </p:nvPr>
        </p:nvSpPr>
        <p:spPr>
          <a:xfrm>
            <a:off x="294968" y="1845957"/>
            <a:ext cx="8596668" cy="3880773"/>
          </a:xfrm>
        </p:spPr>
        <p:txBody>
          <a:bodyPr>
            <a:normAutofit/>
          </a:bodyPr>
          <a:lstStyle/>
          <a:p>
            <a:pPr lvl="0"/>
            <a:r>
              <a:rPr lang="en-US" b="1" u="sng" dirty="0">
                <a:hlinkClick r:id="rId2"/>
              </a:rPr>
              <a:t>Prescription drugs</a:t>
            </a:r>
            <a:r>
              <a:rPr lang="en-US" b="1" dirty="0"/>
              <a:t>:</a:t>
            </a:r>
            <a:r>
              <a:rPr lang="en-US" dirty="0"/>
              <a:t> </a:t>
            </a:r>
          </a:p>
          <a:p>
            <a:pPr lvl="0"/>
            <a:r>
              <a:rPr lang="en-US" dirty="0"/>
              <a:t>An estimated 20% of teens have used prescription drugs to get high. </a:t>
            </a:r>
          </a:p>
          <a:p>
            <a:pPr lvl="0"/>
            <a:r>
              <a:rPr lang="en-US" dirty="0"/>
              <a:t>Most kids can find them in their parents’ bathroom cabinet. </a:t>
            </a:r>
          </a:p>
          <a:p>
            <a:pPr lvl="0"/>
            <a:r>
              <a:rPr lang="en-US" dirty="0"/>
              <a:t>Teens  throw  “pharming parties” where everyone brings a stash from their home to share with the group.</a:t>
            </a:r>
          </a:p>
          <a:p>
            <a:endParaRPr lang="en-US" dirty="0"/>
          </a:p>
        </p:txBody>
      </p:sp>
    </p:spTree>
    <p:extLst>
      <p:ext uri="{BB962C8B-B14F-4D97-AF65-F5344CB8AC3E}">
        <p14:creationId xmlns:p14="http://schemas.microsoft.com/office/powerpoint/2010/main" val="328639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a:t>
            </a:r>
          </a:p>
        </p:txBody>
      </p:sp>
      <p:sp>
        <p:nvSpPr>
          <p:cNvPr id="3" name="Content Placeholder 2"/>
          <p:cNvSpPr>
            <a:spLocks noGrp="1"/>
          </p:cNvSpPr>
          <p:nvPr>
            <p:ph idx="1"/>
          </p:nvPr>
        </p:nvSpPr>
        <p:spPr/>
        <p:txBody>
          <a:bodyPr>
            <a:normAutofit fontScale="92500" lnSpcReduction="20000"/>
          </a:bodyPr>
          <a:lstStyle/>
          <a:p>
            <a:r>
              <a:rPr lang="en-US" dirty="0"/>
              <a:t>Inhalants</a:t>
            </a:r>
          </a:p>
          <a:p>
            <a:r>
              <a:rPr lang="en-US" dirty="0"/>
              <a:t>Cannabinoids</a:t>
            </a:r>
          </a:p>
          <a:p>
            <a:r>
              <a:rPr lang="en-US" dirty="0"/>
              <a:t>Depressants</a:t>
            </a:r>
          </a:p>
          <a:p>
            <a:r>
              <a:rPr lang="en-US" dirty="0"/>
              <a:t>Opioids &amp; Morphine Derivatives</a:t>
            </a:r>
          </a:p>
          <a:p>
            <a:r>
              <a:rPr lang="en-US" dirty="0"/>
              <a:t>Anabolic Steroids</a:t>
            </a:r>
          </a:p>
          <a:p>
            <a:r>
              <a:rPr lang="en-US" dirty="0"/>
              <a:t>Hallucinogens</a:t>
            </a:r>
          </a:p>
          <a:p>
            <a:r>
              <a:rPr lang="en-US" dirty="0"/>
              <a:t>Prescription Drugs</a:t>
            </a:r>
          </a:p>
          <a:p>
            <a:r>
              <a:rPr lang="en-US" dirty="0"/>
              <a:t>Stimulants</a:t>
            </a:r>
          </a:p>
          <a:p>
            <a:r>
              <a:rPr lang="en-US" dirty="0"/>
              <a:t>Synthetic drugs</a:t>
            </a:r>
          </a:p>
          <a:p>
            <a:r>
              <a:rPr lang="en-US" b="1" dirty="0"/>
              <a:t>Alcohol</a:t>
            </a:r>
          </a:p>
          <a:p>
            <a:r>
              <a:rPr lang="en-US" b="1" dirty="0"/>
              <a:t>OTC</a:t>
            </a: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25451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786" y="235974"/>
            <a:ext cx="8596668" cy="1320800"/>
          </a:xfrm>
        </p:spPr>
        <p:txBody>
          <a:bodyPr>
            <a:normAutofit fontScale="90000"/>
          </a:bodyPr>
          <a:lstStyle/>
          <a:p>
            <a:r>
              <a:rPr lang="en-US" dirty="0"/>
              <a:t>Here are the five substances teens most commonly abuse:</a:t>
            </a:r>
            <a:br>
              <a:rPr lang="en-US" dirty="0"/>
            </a:br>
            <a:endParaRPr lang="en-US" dirty="0"/>
          </a:p>
        </p:txBody>
      </p:sp>
      <p:sp>
        <p:nvSpPr>
          <p:cNvPr id="3" name="Content Placeholder 2"/>
          <p:cNvSpPr>
            <a:spLocks noGrp="1"/>
          </p:cNvSpPr>
          <p:nvPr>
            <p:ph idx="1"/>
          </p:nvPr>
        </p:nvSpPr>
        <p:spPr>
          <a:xfrm>
            <a:off x="589935" y="1415845"/>
            <a:ext cx="8684067" cy="4625517"/>
          </a:xfrm>
        </p:spPr>
        <p:txBody>
          <a:bodyPr>
            <a:normAutofit/>
          </a:bodyPr>
          <a:lstStyle/>
          <a:p>
            <a:pPr lvl="0"/>
            <a:r>
              <a:rPr lang="en-US" b="1" u="sng" dirty="0">
                <a:hlinkClick r:id="rId2"/>
              </a:rPr>
              <a:t>Ecstasy</a:t>
            </a:r>
            <a:r>
              <a:rPr lang="en-US" b="1" dirty="0"/>
              <a:t>:</a:t>
            </a:r>
            <a:r>
              <a:rPr lang="en-US" dirty="0"/>
              <a:t> </a:t>
            </a:r>
          </a:p>
          <a:p>
            <a:pPr lvl="0"/>
            <a:r>
              <a:rPr lang="en-US" dirty="0"/>
              <a:t>This drug is was very popular among the dance club scene and is now being marketed to kids, using cartoon character stamps. </a:t>
            </a:r>
          </a:p>
          <a:p>
            <a:pPr lvl="0"/>
            <a:r>
              <a:rPr lang="en-US" dirty="0"/>
              <a:t>With its designs and cheap prices, this stimulant has, unfortunately, become a popular pastime.</a:t>
            </a:r>
          </a:p>
          <a:p>
            <a:endParaRPr lang="en-US" dirty="0"/>
          </a:p>
        </p:txBody>
      </p:sp>
      <p:pic>
        <p:nvPicPr>
          <p:cNvPr id="4" name="Picture 3" descr="Ecstasy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938801" y="3044371"/>
            <a:ext cx="4261347" cy="2996991"/>
          </a:xfrm>
          <a:prstGeom prst="rect">
            <a:avLst/>
          </a:prstGeom>
        </p:spPr>
      </p:pic>
    </p:spTree>
    <p:extLst>
      <p:ext uri="{BB962C8B-B14F-4D97-AF65-F5344CB8AC3E}">
        <p14:creationId xmlns:p14="http://schemas.microsoft.com/office/powerpoint/2010/main" val="1234097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786" y="235974"/>
            <a:ext cx="8596668" cy="1320800"/>
          </a:xfrm>
        </p:spPr>
        <p:txBody>
          <a:bodyPr>
            <a:normAutofit fontScale="90000"/>
          </a:bodyPr>
          <a:lstStyle/>
          <a:p>
            <a:r>
              <a:rPr lang="en-US" dirty="0"/>
              <a:t>Here are the five substances teens most commonly abuse:</a:t>
            </a:r>
            <a:br>
              <a:rPr lang="en-US" dirty="0"/>
            </a:br>
            <a:endParaRPr lang="en-US" dirty="0"/>
          </a:p>
        </p:txBody>
      </p:sp>
      <p:sp>
        <p:nvSpPr>
          <p:cNvPr id="3" name="Content Placeholder 2"/>
          <p:cNvSpPr>
            <a:spLocks noGrp="1"/>
          </p:cNvSpPr>
          <p:nvPr>
            <p:ph idx="1"/>
          </p:nvPr>
        </p:nvSpPr>
        <p:spPr/>
        <p:txBody>
          <a:bodyPr>
            <a:normAutofit/>
          </a:bodyPr>
          <a:lstStyle/>
          <a:p>
            <a:pPr lvl="0"/>
            <a:r>
              <a:rPr lang="en-US" b="1" u="sng" dirty="0">
                <a:hlinkClick r:id="rId2"/>
              </a:rPr>
              <a:t>Inhalants</a:t>
            </a:r>
            <a:r>
              <a:rPr lang="en-US" b="1" dirty="0"/>
              <a:t>:</a:t>
            </a:r>
            <a:r>
              <a:rPr lang="en-US" dirty="0"/>
              <a:t> </a:t>
            </a:r>
          </a:p>
          <a:p>
            <a:pPr lvl="0"/>
            <a:r>
              <a:rPr lang="en-US" dirty="0"/>
              <a:t> Teens and pre-teens have begun sniffing or huffing certain chemicals or household items in order to get high. </a:t>
            </a:r>
          </a:p>
          <a:p>
            <a:pPr lvl="0"/>
            <a:r>
              <a:rPr lang="en-US" dirty="0"/>
              <a:t>Teens don’t see this as being anything more than a game, and certainly don’t see it as being harmful.</a:t>
            </a:r>
          </a:p>
          <a:p>
            <a:endParaRPr lang="en-US" dirty="0"/>
          </a:p>
        </p:txBody>
      </p:sp>
    </p:spTree>
    <p:extLst>
      <p:ext uri="{BB962C8B-B14F-4D97-AF65-F5344CB8AC3E}">
        <p14:creationId xmlns:p14="http://schemas.microsoft.com/office/powerpoint/2010/main" val="710691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786" y="235974"/>
            <a:ext cx="8596668" cy="1320800"/>
          </a:xfrm>
        </p:spPr>
        <p:txBody>
          <a:bodyPr>
            <a:normAutofit fontScale="90000"/>
          </a:bodyPr>
          <a:lstStyle/>
          <a:p>
            <a:r>
              <a:rPr lang="en-US" dirty="0"/>
              <a:t>Here are the five substances teens most commonly abuse:</a:t>
            </a:r>
            <a:br>
              <a:rPr lang="en-US" dirty="0"/>
            </a:br>
            <a:endParaRPr lang="en-US" dirty="0"/>
          </a:p>
        </p:txBody>
      </p:sp>
      <p:sp>
        <p:nvSpPr>
          <p:cNvPr id="3" name="Content Placeholder 2"/>
          <p:cNvSpPr>
            <a:spLocks noGrp="1"/>
          </p:cNvSpPr>
          <p:nvPr>
            <p:ph idx="1"/>
          </p:nvPr>
        </p:nvSpPr>
        <p:spPr/>
        <p:txBody>
          <a:bodyPr>
            <a:normAutofit/>
          </a:bodyPr>
          <a:lstStyle/>
          <a:p>
            <a:r>
              <a:rPr lang="en-US" b="1" u="sng" dirty="0">
                <a:hlinkClick r:id="rId2"/>
              </a:rPr>
              <a:t>Cocaine</a:t>
            </a:r>
            <a:r>
              <a:rPr lang="en-US" b="1" dirty="0"/>
              <a:t> and </a:t>
            </a:r>
            <a:r>
              <a:rPr lang="en-US" b="1" u="sng" dirty="0">
                <a:hlinkClick r:id="rId3"/>
              </a:rPr>
              <a:t>heroin</a:t>
            </a:r>
            <a:r>
              <a:rPr lang="en-US" b="1" dirty="0"/>
              <a:t>:</a:t>
            </a:r>
            <a:r>
              <a:rPr lang="en-US" dirty="0"/>
              <a:t> </a:t>
            </a:r>
          </a:p>
          <a:p>
            <a:r>
              <a:rPr lang="en-US" dirty="0"/>
              <a:t>These potent drugs are causing growing concern for parents and law enforcement.</a:t>
            </a:r>
          </a:p>
          <a:p>
            <a:r>
              <a:rPr lang="en-US" dirty="0"/>
              <a:t> Highly addictive, they both cause such a high that users are left craving more.</a:t>
            </a:r>
          </a:p>
          <a:p>
            <a:r>
              <a:rPr lang="en-US" dirty="0"/>
              <a:t> The lives of many teens have already been ruined by cocaine and heroine.</a:t>
            </a:r>
          </a:p>
          <a:p>
            <a:pPr lvl="0"/>
            <a:endParaRPr lang="en-US" dirty="0"/>
          </a:p>
          <a:p>
            <a:endParaRPr lang="en-US" dirty="0"/>
          </a:p>
        </p:txBody>
      </p:sp>
    </p:spTree>
    <p:extLst>
      <p:ext uri="{BB962C8B-B14F-4D97-AF65-F5344CB8AC3E}">
        <p14:creationId xmlns:p14="http://schemas.microsoft.com/office/powerpoint/2010/main" val="1531657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a:t>Cocaine</a:t>
            </a:r>
          </a:p>
        </p:txBody>
      </p:sp>
      <p:graphicFrame>
        <p:nvGraphicFramePr>
          <p:cNvPr id="58371" name="Object 3"/>
          <p:cNvGraphicFramePr>
            <a:graphicFrameLocks noGrp="1" noChangeAspect="1"/>
          </p:cNvGraphicFramePr>
          <p:nvPr>
            <p:ph idx="1"/>
          </p:nvPr>
        </p:nvGraphicFramePr>
        <p:xfrm>
          <a:off x="3581400" y="1600200"/>
          <a:ext cx="5537200" cy="4732338"/>
        </p:xfrm>
        <a:graphic>
          <a:graphicData uri="http://schemas.openxmlformats.org/presentationml/2006/ole">
            <mc:AlternateContent xmlns:mc="http://schemas.openxmlformats.org/markup-compatibility/2006">
              <mc:Choice xmlns:v="urn:schemas-microsoft-com:vml" Requires="v">
                <p:oleObj spid="_x0000_s5136" name="Photo Editor Photo" r:id="rId3" imgW="3142857" imgH="2685714" progId="">
                  <p:embed/>
                </p:oleObj>
              </mc:Choice>
              <mc:Fallback>
                <p:oleObj name="Photo Editor Photo" r:id="rId3" imgW="3142857" imgH="268571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600200"/>
                        <a:ext cx="55372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4689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dirty="0"/>
              <a:t>Cocaine</a:t>
            </a:r>
          </a:p>
        </p:txBody>
      </p:sp>
      <p:graphicFrame>
        <p:nvGraphicFramePr>
          <p:cNvPr id="59395" name="Object 3"/>
          <p:cNvGraphicFramePr>
            <a:graphicFrameLocks noGrp="1" noChangeAspect="1"/>
          </p:cNvGraphicFramePr>
          <p:nvPr>
            <p:ph idx="1"/>
          </p:nvPr>
        </p:nvGraphicFramePr>
        <p:xfrm>
          <a:off x="3505201" y="1828801"/>
          <a:ext cx="5051425" cy="4378325"/>
        </p:xfrm>
        <a:graphic>
          <a:graphicData uri="http://schemas.openxmlformats.org/presentationml/2006/ole">
            <mc:AlternateContent xmlns:mc="http://schemas.openxmlformats.org/markup-compatibility/2006">
              <mc:Choice xmlns:v="urn:schemas-microsoft-com:vml" Requires="v">
                <p:oleObj spid="_x0000_s6160" name="Photo Editor Photo" r:id="rId3" imgW="2933333" imgH="2542857" progId="">
                  <p:embed/>
                </p:oleObj>
              </mc:Choice>
              <mc:Fallback>
                <p:oleObj name="Photo Editor Photo" r:id="rId3" imgW="2933333" imgH="254285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1" y="1828801"/>
                        <a:ext cx="5051425"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54407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a:t>Effects Short Lived</a:t>
            </a:r>
          </a:p>
        </p:txBody>
      </p:sp>
      <p:graphicFrame>
        <p:nvGraphicFramePr>
          <p:cNvPr id="60419" name="Object 3"/>
          <p:cNvGraphicFramePr>
            <a:graphicFrameLocks noGrp="1" noChangeAspect="1"/>
          </p:cNvGraphicFramePr>
          <p:nvPr>
            <p:ph idx="1"/>
          </p:nvPr>
        </p:nvGraphicFramePr>
        <p:xfrm>
          <a:off x="3810001" y="1524000"/>
          <a:ext cx="5019675" cy="5094288"/>
        </p:xfrm>
        <a:graphic>
          <a:graphicData uri="http://schemas.openxmlformats.org/presentationml/2006/ole">
            <mc:AlternateContent xmlns:mc="http://schemas.openxmlformats.org/markup-compatibility/2006">
              <mc:Choice xmlns:v="urn:schemas-microsoft-com:vml" Requires="v">
                <p:oleObj spid="_x0000_s7184" name="Photo Editor Photo" r:id="rId3" imgW="3209524" imgH="3258005" progId="">
                  <p:embed/>
                </p:oleObj>
              </mc:Choice>
              <mc:Fallback>
                <p:oleObj name="Photo Editor Photo" r:id="rId3" imgW="3209524" imgH="3258005"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1" y="1524000"/>
                        <a:ext cx="5019675"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63168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2209800" y="130175"/>
            <a:ext cx="7772400" cy="2101850"/>
          </a:xfrm>
        </p:spPr>
        <p:txBody>
          <a:bodyPr/>
          <a:lstStyle/>
          <a:p>
            <a:pPr eaLnBrk="1" hangingPunct="1">
              <a:defRPr/>
            </a:pPr>
            <a:r>
              <a:rPr lang="en-US"/>
              <a:t>Signs and Symptoms of Use</a:t>
            </a:r>
          </a:p>
        </p:txBody>
      </p:sp>
      <p:sp>
        <p:nvSpPr>
          <p:cNvPr id="268291" name="Rectangle 3"/>
          <p:cNvSpPr>
            <a:spLocks noGrp="1" noChangeArrowheads="1"/>
          </p:cNvSpPr>
          <p:nvPr>
            <p:ph type="body" sz="half" idx="1"/>
          </p:nvPr>
        </p:nvSpPr>
        <p:spPr>
          <a:xfrm>
            <a:off x="1981200" y="2057400"/>
            <a:ext cx="4033838" cy="3657600"/>
          </a:xfrm>
        </p:spPr>
        <p:txBody>
          <a:bodyPr/>
          <a:lstStyle/>
          <a:p>
            <a:pPr eaLnBrk="1" hangingPunct="1">
              <a:defRPr/>
            </a:pPr>
            <a:r>
              <a:rPr lang="en-US" dirty="0"/>
              <a:t>Frequent absences</a:t>
            </a:r>
          </a:p>
          <a:p>
            <a:pPr eaLnBrk="1" hangingPunct="1">
              <a:defRPr/>
            </a:pPr>
            <a:r>
              <a:rPr lang="en-US" dirty="0"/>
              <a:t>Increased physical activity and fatigue</a:t>
            </a:r>
          </a:p>
          <a:p>
            <a:pPr eaLnBrk="1" hangingPunct="1">
              <a:defRPr/>
            </a:pPr>
            <a:r>
              <a:rPr lang="en-US" dirty="0"/>
              <a:t>Isolation and withdrawal</a:t>
            </a:r>
          </a:p>
          <a:p>
            <a:pPr eaLnBrk="1" hangingPunct="1">
              <a:defRPr/>
            </a:pPr>
            <a:r>
              <a:rPr lang="en-US" dirty="0"/>
              <a:t>Secretive behaviors</a:t>
            </a:r>
          </a:p>
        </p:txBody>
      </p:sp>
      <p:sp>
        <p:nvSpPr>
          <p:cNvPr id="268292" name="Rectangle 4"/>
          <p:cNvSpPr>
            <a:spLocks noGrp="1" noChangeArrowheads="1"/>
          </p:cNvSpPr>
          <p:nvPr>
            <p:ph type="body" sz="half" idx="2"/>
          </p:nvPr>
        </p:nvSpPr>
        <p:spPr>
          <a:xfrm>
            <a:off x="6096000" y="1981200"/>
            <a:ext cx="4033838" cy="3581400"/>
          </a:xfrm>
        </p:spPr>
        <p:txBody>
          <a:bodyPr/>
          <a:lstStyle/>
          <a:p>
            <a:pPr eaLnBrk="1" hangingPunct="1">
              <a:defRPr/>
            </a:pPr>
            <a:r>
              <a:rPr lang="en-US"/>
              <a:t>Unusual defensiveness</a:t>
            </a:r>
          </a:p>
          <a:p>
            <a:pPr eaLnBrk="1" hangingPunct="1">
              <a:defRPr/>
            </a:pPr>
            <a:r>
              <a:rPr lang="en-US"/>
              <a:t>Wide mood swings</a:t>
            </a:r>
          </a:p>
          <a:p>
            <a:pPr eaLnBrk="1" hangingPunct="1">
              <a:defRPr/>
            </a:pPr>
            <a:r>
              <a:rPr lang="en-US"/>
              <a:t>Nose problems</a:t>
            </a:r>
          </a:p>
          <a:p>
            <a:pPr eaLnBrk="1" hangingPunct="1">
              <a:defRPr/>
            </a:pPr>
            <a:r>
              <a:rPr lang="en-US"/>
              <a:t>Difficulty in concentration</a:t>
            </a:r>
          </a:p>
          <a:p>
            <a:pPr eaLnBrk="1" hangingPunct="1">
              <a:defRPr/>
            </a:pPr>
            <a:r>
              <a:rPr lang="en-US"/>
              <a:t>Dilated pupils</a:t>
            </a:r>
          </a:p>
        </p:txBody>
      </p:sp>
    </p:spTree>
    <p:extLst>
      <p:ext uri="{BB962C8B-B14F-4D97-AF65-F5344CB8AC3E}">
        <p14:creationId xmlns:p14="http://schemas.microsoft.com/office/powerpoint/2010/main" val="3659228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defRPr/>
            </a:pPr>
            <a:r>
              <a:rPr lang="en-US"/>
              <a:t>Cocaine Fact Sheet</a:t>
            </a:r>
            <a:br>
              <a:rPr lang="en-US"/>
            </a:br>
            <a:r>
              <a:rPr lang="en-US"/>
              <a:t>Health Effects</a:t>
            </a:r>
          </a:p>
        </p:txBody>
      </p:sp>
      <p:sp>
        <p:nvSpPr>
          <p:cNvPr id="270339" name="Rectangle 3"/>
          <p:cNvSpPr>
            <a:spLocks noGrp="1" noChangeArrowheads="1"/>
          </p:cNvSpPr>
          <p:nvPr>
            <p:ph type="body" idx="1"/>
          </p:nvPr>
        </p:nvSpPr>
        <p:spPr/>
        <p:txBody>
          <a:bodyPr/>
          <a:lstStyle/>
          <a:p>
            <a:pPr eaLnBrk="1" hangingPunct="1">
              <a:lnSpc>
                <a:spcPct val="90000"/>
              </a:lnSpc>
              <a:defRPr/>
            </a:pPr>
            <a:r>
              <a:rPr lang="en-US"/>
              <a:t>Regular use can upset chemical balance in brain</a:t>
            </a:r>
          </a:p>
          <a:p>
            <a:pPr eaLnBrk="1" hangingPunct="1">
              <a:lnSpc>
                <a:spcPct val="90000"/>
              </a:lnSpc>
              <a:defRPr/>
            </a:pPr>
            <a:r>
              <a:rPr lang="en-US"/>
              <a:t>Causes heart to beat faster and harder</a:t>
            </a:r>
          </a:p>
          <a:p>
            <a:pPr eaLnBrk="1" hangingPunct="1">
              <a:lnSpc>
                <a:spcPct val="90000"/>
              </a:lnSpc>
              <a:defRPr/>
            </a:pPr>
            <a:r>
              <a:rPr lang="en-US"/>
              <a:t>Strongest mental dependency of all drugs</a:t>
            </a:r>
          </a:p>
          <a:p>
            <a:pPr eaLnBrk="1" hangingPunct="1">
              <a:lnSpc>
                <a:spcPct val="90000"/>
              </a:lnSpc>
              <a:defRPr/>
            </a:pPr>
            <a:r>
              <a:rPr lang="en-US"/>
              <a:t>Treatment success rates are lower</a:t>
            </a:r>
          </a:p>
          <a:p>
            <a:pPr eaLnBrk="1" hangingPunct="1">
              <a:lnSpc>
                <a:spcPct val="90000"/>
              </a:lnSpc>
              <a:defRPr/>
            </a:pPr>
            <a:r>
              <a:rPr lang="en-US"/>
              <a:t>Deaths due to overdose when taken with depressants</a:t>
            </a:r>
          </a:p>
        </p:txBody>
      </p:sp>
    </p:spTree>
    <p:extLst>
      <p:ext uri="{BB962C8B-B14F-4D97-AF65-F5344CB8AC3E}">
        <p14:creationId xmlns:p14="http://schemas.microsoft.com/office/powerpoint/2010/main" val="1504299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DRUG NAMES</a:t>
            </a:r>
            <a:br>
              <a:rPr lang="en-US" dirty="0"/>
            </a:br>
            <a:endParaRPr lang="en-US" dirty="0"/>
          </a:p>
        </p:txBody>
      </p:sp>
      <p:sp>
        <p:nvSpPr>
          <p:cNvPr id="3" name="Content Placeholder 2"/>
          <p:cNvSpPr>
            <a:spLocks noGrp="1"/>
          </p:cNvSpPr>
          <p:nvPr>
            <p:ph idx="1"/>
          </p:nvPr>
        </p:nvSpPr>
        <p:spPr/>
        <p:txBody>
          <a:bodyPr>
            <a:normAutofit lnSpcReduction="10000"/>
          </a:bodyPr>
          <a:lstStyle/>
          <a:p>
            <a:pPr lvl="0" fontAlgn="base"/>
            <a:r>
              <a:rPr lang="en-US" b="1" dirty="0"/>
              <a:t>Cheese</a:t>
            </a:r>
            <a:r>
              <a:rPr lang="en-US" dirty="0"/>
              <a:t> – Cheese is a mixture of heroin and Tylenol. This is a drug that is being marketed to the younger crowd. This low-grade heroin is very cheap. It can be purchased at $2 for one tenth of a gram, or one hit.</a:t>
            </a:r>
          </a:p>
          <a:p>
            <a:pPr lvl="0" fontAlgn="base"/>
            <a:r>
              <a:rPr lang="en-US" b="1" dirty="0"/>
              <a:t>Strawberry Quick</a:t>
            </a:r>
            <a:r>
              <a:rPr lang="en-US" dirty="0"/>
              <a:t> – Strawberry Quick is a methamphetamine, commonly known as meth, which is mixed with a fruity flavor and color. It is named after the </a:t>
            </a:r>
            <a:r>
              <a:rPr lang="en-US" dirty="0" err="1"/>
              <a:t>Nesquik</a:t>
            </a:r>
            <a:r>
              <a:rPr lang="en-US" dirty="0"/>
              <a:t> that it resembles. This drug is very popular with young users because the drug’s chemical taste is not so obvious. Strawberry Quick is relatively cheap, although it is more expensive than cheese.</a:t>
            </a:r>
          </a:p>
          <a:p>
            <a:pPr lvl="0" fontAlgn="base"/>
            <a:r>
              <a:rPr lang="en-US" b="1" dirty="0"/>
              <a:t>Blueberries</a:t>
            </a:r>
            <a:r>
              <a:rPr lang="en-US" dirty="0"/>
              <a:t> – Blueberries refer [sic] to Adderall, something commonly prescribed for people with Attention Deficit Disorder. This drug is known to increase a person’s energy while decreasing his or her appetite. Teenage girls, in particular, take this type of medication to lose weight. Blueberry can also be a slang term for marijuana with a small tint of blue.</a:t>
            </a:r>
          </a:p>
          <a:p>
            <a:endParaRPr lang="en-US" dirty="0"/>
          </a:p>
        </p:txBody>
      </p:sp>
    </p:spTree>
    <p:extLst>
      <p:ext uri="{BB962C8B-B14F-4D97-AF65-F5344CB8AC3E}">
        <p14:creationId xmlns:p14="http://schemas.microsoft.com/office/powerpoint/2010/main" val="4092546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0" fontAlgn="base"/>
            <a:r>
              <a:rPr lang="en-US" b="1" dirty="0"/>
              <a:t>Molly</a:t>
            </a:r>
            <a:r>
              <a:rPr lang="en-US" dirty="0"/>
              <a:t> – Molly is a concentrated or more intense form of ecstasy. It is often sold in gelatin capsule form. Often times this drug can be purchased with an image of hearts, smiley faces, and cartoons on the capsule. It also comes in several different colors. Although this form of drug appears harmless, Molly can cause a person to experience hallucinations.</a:t>
            </a:r>
          </a:p>
          <a:p>
            <a:pPr lvl="0" fontAlgn="base"/>
            <a:r>
              <a:rPr lang="en-US" b="1" dirty="0"/>
              <a:t>Eggs</a:t>
            </a:r>
            <a:r>
              <a:rPr lang="en-US" dirty="0"/>
              <a:t> – Eggs refer [sic] to </a:t>
            </a:r>
            <a:r>
              <a:rPr lang="en-US" dirty="0" err="1"/>
              <a:t>Temazepam</a:t>
            </a:r>
            <a:r>
              <a:rPr lang="en-US" dirty="0"/>
              <a:t>, which is a medication prescribed for people with insomnia. It used to be available in gel form, which the younger crowd would inject. Eggs are [sic] known to cause hypnotic effects.</a:t>
            </a:r>
          </a:p>
          <a:p>
            <a:pPr lvl="0" fontAlgn="base"/>
            <a:r>
              <a:rPr lang="en-US" b="1" dirty="0"/>
              <a:t>French Fries</a:t>
            </a:r>
            <a:r>
              <a:rPr lang="en-US" dirty="0"/>
              <a:t> – French Fries refer [sic] to a small pill commonly known as Xanax. This form of medication is often prescribed for anxiety. It can be crushed, taken in pill form, or added to water. Some teenagers who abuse this prescription drug also choose to water it down then use a hypodermic needle to shoot up, or even snort Xanax.</a:t>
            </a:r>
          </a:p>
          <a:p>
            <a:pPr lvl="0" fontAlgn="base"/>
            <a:r>
              <a:rPr lang="en-US" b="1" dirty="0"/>
              <a:t>Cornbread</a:t>
            </a:r>
            <a:r>
              <a:rPr lang="en-US" dirty="0"/>
              <a:t> – Another term for crack cocaine. This is because like cornbread, it only takes a few ingredients and a little time to turn cocaine into crack cocaine. In most cases, this drug is smoked and not sniffed.</a:t>
            </a:r>
          </a:p>
          <a:p>
            <a:pPr lvl="0" fontAlgn="base"/>
            <a:r>
              <a:rPr lang="en-US" b="1" dirty="0"/>
              <a:t>Butter Sandwich</a:t>
            </a:r>
            <a:r>
              <a:rPr lang="en-US" dirty="0"/>
              <a:t> – A Butter Sandwich is a slang term for cocaine. This term for the illegal substance is especially used in the Philadelphia area. Other common slang terms for cocaine include Pepsi, Hamburger, cola, and Chinese sky candy.</a:t>
            </a:r>
          </a:p>
          <a:p>
            <a:endParaRPr lang="en-US" dirty="0"/>
          </a:p>
        </p:txBody>
      </p:sp>
    </p:spTree>
    <p:extLst>
      <p:ext uri="{BB962C8B-B14F-4D97-AF65-F5344CB8AC3E}">
        <p14:creationId xmlns:p14="http://schemas.microsoft.com/office/powerpoint/2010/main" val="147599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Inhalants</a:t>
            </a:r>
          </a:p>
        </p:txBody>
      </p:sp>
      <p:sp>
        <p:nvSpPr>
          <p:cNvPr id="3" name="Content Placeholder 2"/>
          <p:cNvSpPr>
            <a:spLocks noGrp="1"/>
          </p:cNvSpPr>
          <p:nvPr>
            <p:ph idx="1"/>
          </p:nvPr>
        </p:nvSpPr>
        <p:spPr/>
        <p:txBody>
          <a:bodyPr/>
          <a:lstStyle/>
          <a:p>
            <a:r>
              <a:rPr lang="en-US" dirty="0"/>
              <a:t>Inhalants are sniffed or huffed and give the user immediate results. Unfortunately, these immediate results can also result in sudden mental damage. </a:t>
            </a:r>
          </a:p>
          <a:p>
            <a:r>
              <a:rPr lang="en-US" dirty="0"/>
              <a:t>Types of drugs include:</a:t>
            </a:r>
          </a:p>
          <a:p>
            <a:pPr lvl="0"/>
            <a:r>
              <a:rPr lang="en-US" dirty="0"/>
              <a:t>Glues</a:t>
            </a:r>
          </a:p>
          <a:p>
            <a:pPr lvl="0"/>
            <a:r>
              <a:rPr lang="en-US" dirty="0"/>
              <a:t>Paint thinner</a:t>
            </a:r>
          </a:p>
          <a:p>
            <a:pPr lvl="0"/>
            <a:r>
              <a:rPr lang="en-US" dirty="0"/>
              <a:t>Gasoline</a:t>
            </a:r>
          </a:p>
          <a:p>
            <a:pPr lvl="0"/>
            <a:r>
              <a:rPr lang="en-US" dirty="0"/>
              <a:t>Laughing gas</a:t>
            </a:r>
          </a:p>
          <a:p>
            <a:pPr lvl="0"/>
            <a:r>
              <a:rPr lang="en-US" dirty="0"/>
              <a:t>Aerosol sprays</a:t>
            </a:r>
          </a:p>
          <a:p>
            <a:endParaRPr lang="en-US" dirty="0"/>
          </a:p>
        </p:txBody>
      </p:sp>
    </p:spTree>
    <p:extLst>
      <p:ext uri="{BB962C8B-B14F-4D97-AF65-F5344CB8AC3E}">
        <p14:creationId xmlns:p14="http://schemas.microsoft.com/office/powerpoint/2010/main" val="30269292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fontAlgn="base"/>
            <a:r>
              <a:rPr lang="en-US" b="1" dirty="0"/>
              <a:t>Skittles</a:t>
            </a:r>
            <a:r>
              <a:rPr lang="en-US" dirty="0"/>
              <a:t> – Skittles is actually Dextromethorphan, which is a cold medication ingredient that can be purchased over the counter. This comes in the form of a little red tablet similar to the popular candy it is named after.</a:t>
            </a:r>
          </a:p>
          <a:p>
            <a:pPr lvl="0" fontAlgn="base"/>
            <a:r>
              <a:rPr lang="en-US" b="1" dirty="0"/>
              <a:t>Tic </a:t>
            </a:r>
            <a:r>
              <a:rPr lang="en-US" b="1" dirty="0" err="1"/>
              <a:t>Tacs</a:t>
            </a:r>
            <a:r>
              <a:rPr lang="en-US" dirty="0"/>
              <a:t> – Tic </a:t>
            </a:r>
            <a:r>
              <a:rPr lang="en-US" dirty="0" err="1"/>
              <a:t>Tacs</a:t>
            </a:r>
            <a:r>
              <a:rPr lang="en-US" dirty="0"/>
              <a:t> refer [sic] to Ambien, which is an extremely popular sleeping aid. Teenagers who take Tic </a:t>
            </a:r>
            <a:r>
              <a:rPr lang="en-US" dirty="0" err="1"/>
              <a:t>Tacs</a:t>
            </a:r>
            <a:r>
              <a:rPr lang="en-US" dirty="0"/>
              <a:t> aren’t consuming candy, but are actually taking 5 to 10 mg of Ambien at a time.</a:t>
            </a:r>
          </a:p>
          <a:p>
            <a:endParaRPr lang="en-US" dirty="0"/>
          </a:p>
        </p:txBody>
      </p:sp>
    </p:spTree>
    <p:extLst>
      <p:ext uri="{BB962C8B-B14F-4D97-AF65-F5344CB8AC3E}">
        <p14:creationId xmlns:p14="http://schemas.microsoft.com/office/powerpoint/2010/main" val="37038707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in the Schools	</a:t>
            </a:r>
          </a:p>
        </p:txBody>
      </p:sp>
      <p:sp>
        <p:nvSpPr>
          <p:cNvPr id="3" name="Content Placeholder 2"/>
          <p:cNvSpPr>
            <a:spLocks noGrp="1"/>
          </p:cNvSpPr>
          <p:nvPr>
            <p:ph idx="1"/>
          </p:nvPr>
        </p:nvSpPr>
        <p:spPr/>
        <p:txBody>
          <a:bodyPr/>
          <a:lstStyle/>
          <a:p>
            <a:r>
              <a:rPr lang="en-US" dirty="0"/>
              <a:t>Education</a:t>
            </a:r>
          </a:p>
          <a:p>
            <a:r>
              <a:rPr lang="en-US" dirty="0"/>
              <a:t>How it changes your brain vs– other consequences</a:t>
            </a:r>
          </a:p>
          <a:p>
            <a:r>
              <a:rPr lang="en-US" dirty="0"/>
              <a:t>Motivational interviewing. </a:t>
            </a:r>
            <a:r>
              <a:rPr lang="en-US" dirty="0">
                <a:hlinkClick r:id="rId2"/>
              </a:rPr>
              <a:t>https://www.bing.com/videos/search?q=substance+abuse+teenagers++counselor+role+video&amp;&amp;view=detail&amp;mid=790A15CAC4B5D900736D790A15CAC4B5D900736D&amp;&amp;FORM=VRDGAR</a:t>
            </a:r>
            <a:endParaRPr lang="en-US" dirty="0"/>
          </a:p>
          <a:p>
            <a:endParaRPr lang="en-US" dirty="0"/>
          </a:p>
        </p:txBody>
      </p:sp>
    </p:spTree>
    <p:extLst>
      <p:ext uri="{BB962C8B-B14F-4D97-AF65-F5344CB8AC3E}">
        <p14:creationId xmlns:p14="http://schemas.microsoft.com/office/powerpoint/2010/main" val="23274827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br>
              <a:rPr lang="en-US" dirty="0"/>
            </a:br>
            <a:endParaRPr lang="en-US" dirty="0"/>
          </a:p>
        </p:txBody>
      </p:sp>
      <p:sp>
        <p:nvSpPr>
          <p:cNvPr id="3" name="Content Placeholder 2"/>
          <p:cNvSpPr>
            <a:spLocks noGrp="1"/>
          </p:cNvSpPr>
          <p:nvPr>
            <p:ph idx="1"/>
          </p:nvPr>
        </p:nvSpPr>
        <p:spPr/>
        <p:txBody>
          <a:bodyPr/>
          <a:lstStyle/>
          <a:p>
            <a:r>
              <a:rPr lang="en-US" dirty="0">
                <a:hlinkClick r:id="rId2"/>
              </a:rPr>
              <a:t>https://teens.drugabuse.gov/videos</a:t>
            </a:r>
            <a:r>
              <a:rPr lang="en-US" dirty="0"/>
              <a:t>	</a:t>
            </a:r>
          </a:p>
          <a:p>
            <a:r>
              <a:rPr lang="en-US" dirty="0">
                <a:hlinkClick r:id="rId3"/>
              </a:rPr>
              <a:t>https://www.samhsa.gov/</a:t>
            </a:r>
            <a:endParaRPr lang="en-US" dirty="0"/>
          </a:p>
          <a:p>
            <a:endParaRPr lang="en-US" dirty="0"/>
          </a:p>
        </p:txBody>
      </p:sp>
    </p:spTree>
    <p:extLst>
      <p:ext uri="{BB962C8B-B14F-4D97-AF65-F5344CB8AC3E}">
        <p14:creationId xmlns:p14="http://schemas.microsoft.com/office/powerpoint/2010/main" val="185994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Cannabinoids</a:t>
            </a:r>
            <a:br>
              <a:rPr lang="en-US" dirty="0"/>
            </a:br>
            <a:endParaRPr lang="en-US" dirty="0"/>
          </a:p>
        </p:txBody>
      </p:sp>
      <p:sp>
        <p:nvSpPr>
          <p:cNvPr id="3" name="Content Placeholder 2"/>
          <p:cNvSpPr>
            <a:spLocks noGrp="1"/>
          </p:cNvSpPr>
          <p:nvPr>
            <p:ph idx="1"/>
          </p:nvPr>
        </p:nvSpPr>
        <p:spPr/>
        <p:txBody>
          <a:bodyPr/>
          <a:lstStyle/>
          <a:p>
            <a:r>
              <a:rPr lang="en-US" dirty="0"/>
              <a:t>These drugs result in feelings of euphoria, cause confusion and memory problems, anxiety, a higher heart rate, as well as staggering and poor reaction time.</a:t>
            </a:r>
          </a:p>
          <a:p>
            <a:r>
              <a:rPr lang="en-US" dirty="0"/>
              <a:t>Types of drugs include:</a:t>
            </a:r>
          </a:p>
          <a:p>
            <a:pPr lvl="0"/>
            <a:r>
              <a:rPr lang="en-US" dirty="0"/>
              <a:t>Hashish</a:t>
            </a:r>
          </a:p>
          <a:p>
            <a:pPr lvl="0"/>
            <a:r>
              <a:rPr lang="en-US" dirty="0"/>
              <a:t>Marijuana</a:t>
            </a:r>
          </a:p>
          <a:p>
            <a:endParaRPr lang="en-US" dirty="0"/>
          </a:p>
        </p:txBody>
      </p:sp>
    </p:spTree>
    <p:extLst>
      <p:ext uri="{BB962C8B-B14F-4D97-AF65-F5344CB8AC3E}">
        <p14:creationId xmlns:p14="http://schemas.microsoft.com/office/powerpoint/2010/main" val="134512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Depressants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Depressants slow down activity in the central nervous system of your body. These drugs are also called “downers” because they slow the body down and seem to give feelings of relaxation. Depressants are available as prescription drugs to relieve stress and anger, although drowsiness is often a side effect. </a:t>
            </a:r>
          </a:p>
          <a:p>
            <a:r>
              <a:rPr lang="en-US" dirty="0"/>
              <a:t>Types of drugs:</a:t>
            </a:r>
          </a:p>
          <a:p>
            <a:pPr lvl="0"/>
            <a:r>
              <a:rPr lang="en-US" dirty="0"/>
              <a:t>Barbiturates</a:t>
            </a:r>
          </a:p>
          <a:p>
            <a:pPr lvl="0"/>
            <a:r>
              <a:rPr lang="en-US" dirty="0"/>
              <a:t>Benzodiazepines</a:t>
            </a:r>
          </a:p>
          <a:p>
            <a:pPr lvl="0"/>
            <a:r>
              <a:rPr lang="en-US" dirty="0" err="1"/>
              <a:t>Flunitrazepam</a:t>
            </a:r>
            <a:endParaRPr lang="en-US" dirty="0"/>
          </a:p>
          <a:p>
            <a:pPr lvl="0"/>
            <a:r>
              <a:rPr lang="en-US" dirty="0"/>
              <a:t>GHB (Gamma-</a:t>
            </a:r>
            <a:r>
              <a:rPr lang="en-US" dirty="0" err="1"/>
              <a:t>hydroxybutyrate</a:t>
            </a:r>
            <a:r>
              <a:rPr lang="en-US" dirty="0"/>
              <a:t>)</a:t>
            </a:r>
          </a:p>
          <a:p>
            <a:pPr lvl="0"/>
            <a:r>
              <a:rPr lang="en-US" dirty="0"/>
              <a:t>Methaqualone</a:t>
            </a:r>
          </a:p>
          <a:p>
            <a:pPr lvl="0"/>
            <a:r>
              <a:rPr lang="en-US" dirty="0"/>
              <a:t>Alcohol</a:t>
            </a:r>
          </a:p>
          <a:p>
            <a:pPr lvl="0"/>
            <a:r>
              <a:rPr lang="en-US" dirty="0" err="1"/>
              <a:t>Tranquillisers</a:t>
            </a:r>
            <a:endParaRPr lang="en-US" dirty="0"/>
          </a:p>
          <a:p>
            <a:endParaRPr lang="en-US" dirty="0"/>
          </a:p>
        </p:txBody>
      </p:sp>
    </p:spTree>
    <p:extLst>
      <p:ext uri="{BB962C8B-B14F-4D97-AF65-F5344CB8AC3E}">
        <p14:creationId xmlns:p14="http://schemas.microsoft.com/office/powerpoint/2010/main" val="333957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Opioids &amp; Morphine Derivatives</a:t>
            </a:r>
          </a:p>
        </p:txBody>
      </p:sp>
      <p:sp>
        <p:nvSpPr>
          <p:cNvPr id="3" name="Content Placeholder 2"/>
          <p:cNvSpPr>
            <a:spLocks noGrp="1"/>
          </p:cNvSpPr>
          <p:nvPr>
            <p:ph idx="1"/>
          </p:nvPr>
        </p:nvSpPr>
        <p:spPr>
          <a:xfrm>
            <a:off x="677334" y="2209750"/>
            <a:ext cx="8596668" cy="3880773"/>
          </a:xfrm>
        </p:spPr>
        <p:txBody>
          <a:bodyPr>
            <a:normAutofit/>
          </a:bodyPr>
          <a:lstStyle/>
          <a:p>
            <a:r>
              <a:rPr lang="en-US" dirty="0"/>
              <a:t>Opioids and morphine derivatives can cause drowsiness, confusion, nausea, feelings of euphoria, respiratory complications and relieve pain.</a:t>
            </a:r>
          </a:p>
          <a:p>
            <a:r>
              <a:rPr lang="en-US" dirty="0"/>
              <a:t>Types of drugs include:</a:t>
            </a:r>
          </a:p>
          <a:p>
            <a:pPr lvl="0"/>
            <a:r>
              <a:rPr lang="en-US" dirty="0"/>
              <a:t>Codeine</a:t>
            </a:r>
          </a:p>
          <a:p>
            <a:pPr lvl="0"/>
            <a:r>
              <a:rPr lang="en-US" dirty="0"/>
              <a:t>Fentanyl and fentanyl analogs</a:t>
            </a:r>
          </a:p>
          <a:p>
            <a:pPr lvl="0"/>
            <a:r>
              <a:rPr lang="en-US" dirty="0"/>
              <a:t>Heroin</a:t>
            </a:r>
          </a:p>
          <a:p>
            <a:pPr lvl="0"/>
            <a:r>
              <a:rPr lang="en-US" dirty="0"/>
              <a:t>Morphine</a:t>
            </a:r>
          </a:p>
          <a:p>
            <a:pPr lvl="0"/>
            <a:r>
              <a:rPr lang="en-US" dirty="0"/>
              <a:t>Opium</a:t>
            </a:r>
          </a:p>
          <a:p>
            <a:pPr lvl="0"/>
            <a:r>
              <a:rPr lang="en-US" dirty="0"/>
              <a:t>Oxycodone HCL</a:t>
            </a:r>
          </a:p>
          <a:p>
            <a:pPr lvl="0"/>
            <a:r>
              <a:rPr lang="en-US" dirty="0"/>
              <a:t>Hydrocodone </a:t>
            </a:r>
            <a:r>
              <a:rPr lang="en-US" dirty="0" err="1"/>
              <a:t>bitartrate</a:t>
            </a:r>
            <a:r>
              <a:rPr lang="en-US" dirty="0"/>
              <a:t>, acetaminophen</a:t>
            </a:r>
          </a:p>
          <a:p>
            <a:endParaRPr lang="en-US" dirty="0"/>
          </a:p>
        </p:txBody>
      </p:sp>
    </p:spTree>
    <p:extLst>
      <p:ext uri="{BB962C8B-B14F-4D97-AF65-F5344CB8AC3E}">
        <p14:creationId xmlns:p14="http://schemas.microsoft.com/office/powerpoint/2010/main" val="925280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320</TotalTime>
  <Words>2762</Words>
  <Application>Microsoft Macintosh PowerPoint</Application>
  <PresentationFormat>Widescreen</PresentationFormat>
  <Paragraphs>314</Paragraphs>
  <Slides>62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1" baseType="lpstr">
      <vt:lpstr>&amp;quot</vt:lpstr>
      <vt:lpstr>Arial</vt:lpstr>
      <vt:lpstr>Calibri</vt:lpstr>
      <vt:lpstr>Georgia</vt:lpstr>
      <vt:lpstr>Times New Roman</vt:lpstr>
      <vt:lpstr>Trebuchet MS</vt:lpstr>
      <vt:lpstr>Wingdings 3</vt:lpstr>
      <vt:lpstr>Facet</vt:lpstr>
      <vt:lpstr>Photo Editor Photo</vt:lpstr>
      <vt:lpstr>Substance Use</vt:lpstr>
      <vt:lpstr>How much do you know?</vt:lpstr>
      <vt:lpstr>Brief overview of substance use. </vt:lpstr>
      <vt:lpstr>Drug Categories </vt:lpstr>
      <vt:lpstr>Categories</vt:lpstr>
      <vt:lpstr>Inhalants</vt:lpstr>
      <vt:lpstr>Cannabinoids </vt:lpstr>
      <vt:lpstr>Depressants </vt:lpstr>
      <vt:lpstr>Opioids &amp; Morphine Derivatives</vt:lpstr>
      <vt:lpstr>Anabolic Steroids </vt:lpstr>
      <vt:lpstr>Hallucinogens </vt:lpstr>
      <vt:lpstr>Prescription Drugs </vt:lpstr>
      <vt:lpstr>Stimulants </vt:lpstr>
      <vt:lpstr>Synthetic Drugs</vt:lpstr>
      <vt:lpstr>OTC</vt:lpstr>
      <vt:lpstr>alcohol</vt:lpstr>
      <vt:lpstr>Shattering the myths</vt:lpstr>
      <vt:lpstr>Why do teenagers use drugs?</vt:lpstr>
      <vt:lpstr>Marijuana </vt:lpstr>
      <vt:lpstr>Other Drugs Used by High Schoolers </vt:lpstr>
      <vt:lpstr>Other Drugs Used by High Schoolers</vt:lpstr>
      <vt:lpstr>Substance usage  </vt:lpstr>
      <vt:lpstr>It is a brain disease</vt:lpstr>
      <vt:lpstr>Stage 1: Initiation </vt:lpstr>
      <vt:lpstr>Stage 2: Experimentation </vt:lpstr>
      <vt:lpstr>Stage 3: Regular Use </vt:lpstr>
      <vt:lpstr>Stage 4: Problem/Risky Use (mild-moderate) </vt:lpstr>
      <vt:lpstr>Stage 5: Dependence (Moderate-Severe) </vt:lpstr>
      <vt:lpstr>Stage 6 -Death</vt:lpstr>
      <vt:lpstr>Can you Guess?</vt:lpstr>
      <vt:lpstr>Parental involvement </vt:lpstr>
      <vt:lpstr>Consequences of addiction</vt:lpstr>
      <vt:lpstr>Consequences of addiction</vt:lpstr>
      <vt:lpstr>Alcohol </vt:lpstr>
      <vt:lpstr>Signs and Symptoms of Use</vt:lpstr>
      <vt:lpstr>Here are the five substances teens most commonly abuse: </vt:lpstr>
      <vt:lpstr>MARIJUANA</vt:lpstr>
      <vt:lpstr>From Hemp plant –  Cannabis Sativa</vt:lpstr>
      <vt:lpstr>1974 – 1% THC level Today – more than 17%</vt:lpstr>
      <vt:lpstr>When dried and manicured  looks like oregano</vt:lpstr>
      <vt:lpstr>1 Joint is equivalent to  25 cigarettes</vt:lpstr>
      <vt:lpstr>Blunt</vt:lpstr>
      <vt:lpstr>Bongs</vt:lpstr>
      <vt:lpstr>Shot Gunning</vt:lpstr>
      <vt:lpstr>Mental Function</vt:lpstr>
      <vt:lpstr>Signs and Symptoms</vt:lpstr>
      <vt:lpstr>Health Effects</vt:lpstr>
      <vt:lpstr>Marijuana Fact Sheet Acute/Overdose Effects</vt:lpstr>
      <vt:lpstr>Here are the five substances teens most commonly abuse: </vt:lpstr>
      <vt:lpstr>Here are the five substances teens most commonly abuse: </vt:lpstr>
      <vt:lpstr>Here are the five substances teens most commonly abuse: </vt:lpstr>
      <vt:lpstr>Here are the five substances teens most commonly abuse: </vt:lpstr>
      <vt:lpstr>Cocaine</vt:lpstr>
      <vt:lpstr>Cocaine</vt:lpstr>
      <vt:lpstr>Effects Short Lived</vt:lpstr>
      <vt:lpstr>Signs and Symptoms of Use</vt:lpstr>
      <vt:lpstr>Cocaine Fact Sheet Health Effects</vt:lpstr>
      <vt:lpstr>NEW DRUG NAMES </vt:lpstr>
      <vt:lpstr>PowerPoint Presentation</vt:lpstr>
      <vt:lpstr>PowerPoint Presentation</vt:lpstr>
      <vt:lpstr>Treatment in the Schools </vt:lpstr>
      <vt:lpstr>Resources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Kelly Dunn</cp:lastModifiedBy>
  <cp:revision>32</cp:revision>
  <dcterms:created xsi:type="dcterms:W3CDTF">2018-10-01T21:45:40Z</dcterms:created>
  <dcterms:modified xsi:type="dcterms:W3CDTF">2018-10-02T19:55:36Z</dcterms:modified>
</cp:coreProperties>
</file>