
<file path=[Content_Types].xml><?xml version="1.0" encoding="utf-8"?>
<Types xmlns="http://schemas.openxmlformats.org/package/2006/content-types">
  <Default Extension="xml" ContentType="application/xml"/>
  <Default Extension="jpeg" ContentType="image/jpeg"/>
  <Default Extension="co"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68" r:id="rId3"/>
  </p:sldMasterIdLst>
  <p:notesMasterIdLst>
    <p:notesMasterId r:id="rId29"/>
  </p:notesMasterIdLst>
  <p:handoutMasterIdLst>
    <p:handoutMasterId r:id="rId30"/>
  </p:handoutMasterIdLst>
  <p:sldIdLst>
    <p:sldId id="291" r:id="rId4"/>
    <p:sldId id="310" r:id="rId5"/>
    <p:sldId id="311" r:id="rId6"/>
    <p:sldId id="289" r:id="rId7"/>
    <p:sldId id="300" r:id="rId8"/>
    <p:sldId id="260" r:id="rId9"/>
    <p:sldId id="277" r:id="rId10"/>
    <p:sldId id="261" r:id="rId11"/>
    <p:sldId id="262" r:id="rId12"/>
    <p:sldId id="263" r:id="rId13"/>
    <p:sldId id="330" r:id="rId14"/>
    <p:sldId id="303" r:id="rId15"/>
    <p:sldId id="317" r:id="rId16"/>
    <p:sldId id="314" r:id="rId17"/>
    <p:sldId id="315" r:id="rId18"/>
    <p:sldId id="324" r:id="rId19"/>
    <p:sldId id="333" r:id="rId20"/>
    <p:sldId id="325" r:id="rId21"/>
    <p:sldId id="326" r:id="rId22"/>
    <p:sldId id="334" r:id="rId23"/>
    <p:sldId id="327" r:id="rId24"/>
    <p:sldId id="328" r:id="rId25"/>
    <p:sldId id="285" r:id="rId26"/>
    <p:sldId id="257" r:id="rId27"/>
    <p:sldId id="332" r:id="rId2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FF6600"/>
    <a:srgbClr val="E6E6E6"/>
    <a:srgbClr val="FFCC00"/>
    <a:srgbClr val="CC9900"/>
    <a:srgbClr val="CC0000"/>
    <a:srgbClr val="990000"/>
    <a:srgbClr val="000099"/>
    <a:srgbClr val="FFFF99"/>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83" autoAdjust="0"/>
    <p:restoredTop sz="94727"/>
  </p:normalViewPr>
  <p:slideViewPr>
    <p:cSldViewPr>
      <p:cViewPr>
        <p:scale>
          <a:sx n="66" d="100"/>
          <a:sy n="66" d="100"/>
        </p:scale>
        <p:origin x="1512" y="6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handoutMaster" Target="handoutMasters/handout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69424"/>
          </a:xfrm>
          <a:prstGeom prst="rect">
            <a:avLst/>
          </a:prstGeom>
        </p:spPr>
        <p:txBody>
          <a:bodyPr vert="horz" lIns="94221" tIns="47111" rIns="94221" bIns="47111" rtlCol="0"/>
          <a:lstStyle>
            <a:lvl1pPr algn="r">
              <a:defRPr sz="1200"/>
            </a:lvl1pPr>
          </a:lstStyle>
          <a:p>
            <a:fld id="{F9EA077C-A1DC-4610-87A2-062369B6F7DA}" type="datetimeFigureOut">
              <a:rPr lang="en-US" smtClean="0"/>
              <a:pPr/>
              <a:t>2/24/20</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2"/>
            <a:ext cx="3077739" cy="469424"/>
          </a:xfrm>
          <a:prstGeom prst="rect">
            <a:avLst/>
          </a:prstGeom>
        </p:spPr>
        <p:txBody>
          <a:bodyPr vert="horz" lIns="94221" tIns="47111" rIns="94221" bIns="47111" rtlCol="0" anchor="b"/>
          <a:lstStyle>
            <a:lvl1pPr algn="r">
              <a:defRPr sz="1200"/>
            </a:lvl1pPr>
          </a:lstStyle>
          <a:p>
            <a:fld id="{624374C0-7930-4C83-B60E-2E958E62F498}" type="slidenum">
              <a:rPr lang="en-US" smtClean="0"/>
              <a:pPr/>
              <a:t>‹#›</a:t>
            </a:fld>
            <a:endParaRPr lang="en-US"/>
          </a:p>
        </p:txBody>
      </p:sp>
    </p:spTree>
    <p:extLst>
      <p:ext uri="{BB962C8B-B14F-4D97-AF65-F5344CB8AC3E}">
        <p14:creationId xmlns:p14="http://schemas.microsoft.com/office/powerpoint/2010/main" val="460224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3020D395-20FC-4360-9DD8-6F06825538D1}" type="datetimeFigureOut">
              <a:rPr lang="en-US" smtClean="0"/>
              <a:pPr/>
              <a:t>2/24/20</a:t>
            </a:fld>
            <a:endParaRPr lang="en-US"/>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7718E6CE-FF14-4DAF-AA3C-5BF7A2CBC72C}" type="slidenum">
              <a:rPr lang="en-US" smtClean="0"/>
              <a:pPr/>
              <a:t>‹#›</a:t>
            </a:fld>
            <a:endParaRPr lang="en-US"/>
          </a:p>
        </p:txBody>
      </p:sp>
    </p:spTree>
    <p:extLst>
      <p:ext uri="{BB962C8B-B14F-4D97-AF65-F5344CB8AC3E}">
        <p14:creationId xmlns:p14="http://schemas.microsoft.com/office/powerpoint/2010/main" val="3010631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924641">
              <a:defRPr/>
            </a:pPr>
            <a:fld id="{7718E6CE-FF14-4DAF-AA3C-5BF7A2CBC72C}" type="slidenum">
              <a:rPr lang="en-US">
                <a:solidFill>
                  <a:prstClr val="black"/>
                </a:solidFill>
                <a:latin typeface="Calibri"/>
              </a:rPr>
              <a:pPr defTabSz="924641">
                <a:defRPr/>
              </a:pPr>
              <a:t>1</a:t>
            </a:fld>
            <a:endParaRPr lang="en-US">
              <a:solidFill>
                <a:prstClr val="black"/>
              </a:solidFill>
              <a:latin typeface="Calibri"/>
            </a:endParaRPr>
          </a:p>
        </p:txBody>
      </p:sp>
    </p:spTree>
    <p:extLst>
      <p:ext uri="{BB962C8B-B14F-4D97-AF65-F5344CB8AC3E}">
        <p14:creationId xmlns:p14="http://schemas.microsoft.com/office/powerpoint/2010/main" val="1538363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058d208da_0_0:notes"/>
          <p:cNvSpPr txBox="1">
            <a:spLocks noGrp="1"/>
          </p:cNvSpPr>
          <p:nvPr>
            <p:ph type="body" idx="1"/>
          </p:nvPr>
        </p:nvSpPr>
        <p:spPr>
          <a:xfrm>
            <a:off x="711534" y="4465619"/>
            <a:ext cx="5692273" cy="4230585"/>
          </a:xfrm>
          <a:prstGeom prst="rect">
            <a:avLst/>
          </a:prstGeom>
        </p:spPr>
        <p:txBody>
          <a:bodyPr spcFirstLastPara="1" wrap="square" lIns="94353" tIns="94353" rIns="94353" bIns="94353" anchor="t" anchorCtr="0">
            <a:noAutofit/>
          </a:bodyPr>
          <a:lstStyle/>
          <a:p>
            <a:r>
              <a:rPr lang="en-US" sz="1400" b="1" dirty="0"/>
              <a:t>HEA – Means House Enrolled Act</a:t>
            </a:r>
          </a:p>
          <a:p>
            <a:r>
              <a:rPr lang="en-US" sz="1400" b="1" dirty="0"/>
              <a:t>SEA – Means Senate Enrolled Act</a:t>
            </a:r>
            <a:endParaRPr sz="1400" b="1" dirty="0"/>
          </a:p>
        </p:txBody>
      </p:sp>
      <p:sp>
        <p:nvSpPr>
          <p:cNvPr id="148" name="Google Shape;148;g4058d208da_0_0:notes"/>
          <p:cNvSpPr>
            <a:spLocks noGrp="1" noRot="1" noChangeAspect="1"/>
          </p:cNvSpPr>
          <p:nvPr>
            <p:ph type="sldImg" idx="2"/>
          </p:nvPr>
        </p:nvSpPr>
        <p:spPr>
          <a:xfrm>
            <a:off x="1206500" y="704850"/>
            <a:ext cx="4702175" cy="35258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2530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058d208da_0_0:notes"/>
          <p:cNvSpPr txBox="1">
            <a:spLocks noGrp="1"/>
          </p:cNvSpPr>
          <p:nvPr>
            <p:ph type="body" idx="1"/>
          </p:nvPr>
        </p:nvSpPr>
        <p:spPr>
          <a:xfrm>
            <a:off x="711534" y="4465619"/>
            <a:ext cx="5692273" cy="4230585"/>
          </a:xfrm>
          <a:prstGeom prst="rect">
            <a:avLst/>
          </a:prstGeom>
        </p:spPr>
        <p:txBody>
          <a:bodyPr spcFirstLastPara="1" wrap="square" lIns="94353" tIns="94353" rIns="94353" bIns="94353" anchor="t" anchorCtr="0">
            <a:noAutofit/>
          </a:bodyPr>
          <a:lstStyle/>
          <a:p>
            <a:r>
              <a:rPr lang="en-US" sz="1400" b="1" dirty="0"/>
              <a:t>HEA – Means House Enrolled Act</a:t>
            </a:r>
          </a:p>
          <a:p>
            <a:r>
              <a:rPr lang="en-US" sz="1400" b="1" dirty="0"/>
              <a:t>SEA – Means Senate Enrolled Act</a:t>
            </a:r>
            <a:endParaRPr sz="1400" b="1" dirty="0"/>
          </a:p>
        </p:txBody>
      </p:sp>
      <p:sp>
        <p:nvSpPr>
          <p:cNvPr id="148" name="Google Shape;148;g4058d208da_0_0:notes"/>
          <p:cNvSpPr>
            <a:spLocks noGrp="1" noRot="1" noChangeAspect="1"/>
          </p:cNvSpPr>
          <p:nvPr>
            <p:ph type="sldImg" idx="2"/>
          </p:nvPr>
        </p:nvSpPr>
        <p:spPr>
          <a:xfrm>
            <a:off x="1206500" y="704850"/>
            <a:ext cx="4702175" cy="35258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3945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18E6CE-FF14-4DAF-AA3C-5BF7A2CBC72C}" type="slidenum">
              <a:rPr lang="en-US" smtClean="0"/>
              <a:pPr/>
              <a:t>20</a:t>
            </a:fld>
            <a:endParaRPr lang="en-US"/>
          </a:p>
        </p:txBody>
      </p:sp>
    </p:spTree>
    <p:extLst>
      <p:ext uri="{BB962C8B-B14F-4D97-AF65-F5344CB8AC3E}">
        <p14:creationId xmlns:p14="http://schemas.microsoft.com/office/powerpoint/2010/main" val="3020252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4067d56be3_0_0:notes"/>
          <p:cNvSpPr txBox="1">
            <a:spLocks noGrp="1"/>
          </p:cNvSpPr>
          <p:nvPr>
            <p:ph type="body" idx="1"/>
          </p:nvPr>
        </p:nvSpPr>
        <p:spPr>
          <a:xfrm>
            <a:off x="711534" y="4465619"/>
            <a:ext cx="5692273" cy="4230585"/>
          </a:xfrm>
          <a:prstGeom prst="rect">
            <a:avLst/>
          </a:prstGeom>
        </p:spPr>
        <p:txBody>
          <a:bodyPr spcFirstLastPara="1" wrap="square" lIns="94353" tIns="94353" rIns="94353" bIns="94353" anchor="t" anchorCtr="0">
            <a:noAutofit/>
          </a:bodyPr>
          <a:lstStyle/>
          <a:p>
            <a:endParaRPr dirty="0"/>
          </a:p>
        </p:txBody>
      </p:sp>
      <p:sp>
        <p:nvSpPr>
          <p:cNvPr id="804" name="Google Shape;804;g4067d56be3_0_0:notes"/>
          <p:cNvSpPr>
            <a:spLocks noGrp="1" noRot="1" noChangeAspect="1"/>
          </p:cNvSpPr>
          <p:nvPr>
            <p:ph type="sldImg" idx="2"/>
          </p:nvPr>
        </p:nvSpPr>
        <p:spPr>
          <a:xfrm>
            <a:off x="1206500" y="704850"/>
            <a:ext cx="4702175" cy="35258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6103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18E6CE-FF14-4DAF-AA3C-5BF7A2CBC72C}" type="slidenum">
              <a:rPr lang="en-US" smtClean="0"/>
              <a:pPr/>
              <a:t>23</a:t>
            </a:fld>
            <a:endParaRPr lang="en-US"/>
          </a:p>
        </p:txBody>
      </p:sp>
    </p:spTree>
    <p:extLst>
      <p:ext uri="{BB962C8B-B14F-4D97-AF65-F5344CB8AC3E}">
        <p14:creationId xmlns:p14="http://schemas.microsoft.com/office/powerpoint/2010/main" val="90125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54113"/>
            <a:ext cx="4156075" cy="31162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641"/>
            <a:fld id="{1B9A179D-2D27-49E2-B022-8EDDA2EFE682}" type="slidenum">
              <a:rPr lang="en-US">
                <a:solidFill>
                  <a:srgbClr val="595959"/>
                </a:solidFill>
                <a:latin typeface="Book Antiqua"/>
              </a:rPr>
              <a:pPr defTabSz="924641"/>
              <a:t>24</a:t>
            </a:fld>
            <a:endParaRPr lang="en-US">
              <a:solidFill>
                <a:srgbClr val="595959"/>
              </a:solidFill>
              <a:latin typeface="Book Antiqua"/>
            </a:endParaRPr>
          </a:p>
        </p:txBody>
      </p:sp>
    </p:spTree>
    <p:extLst>
      <p:ext uri="{BB962C8B-B14F-4D97-AF65-F5344CB8AC3E}">
        <p14:creationId xmlns:p14="http://schemas.microsoft.com/office/powerpoint/2010/main" val="2936088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18E6CE-FF14-4DAF-AA3C-5BF7A2CBC72C}" type="slidenum">
              <a:rPr lang="en-US" smtClean="0"/>
              <a:pPr/>
              <a:t>4</a:t>
            </a:fld>
            <a:endParaRPr lang="en-US"/>
          </a:p>
        </p:txBody>
      </p:sp>
    </p:spTree>
    <p:extLst>
      <p:ext uri="{BB962C8B-B14F-4D97-AF65-F5344CB8AC3E}">
        <p14:creationId xmlns:p14="http://schemas.microsoft.com/office/powerpoint/2010/main" val="2237926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18E6CE-FF14-4DAF-AA3C-5BF7A2CBC72C}" type="slidenum">
              <a:rPr lang="en-US" smtClean="0"/>
              <a:pPr/>
              <a:t>6</a:t>
            </a:fld>
            <a:endParaRPr lang="en-US"/>
          </a:p>
        </p:txBody>
      </p:sp>
    </p:spTree>
    <p:extLst>
      <p:ext uri="{BB962C8B-B14F-4D97-AF65-F5344CB8AC3E}">
        <p14:creationId xmlns:p14="http://schemas.microsoft.com/office/powerpoint/2010/main" val="1759240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18E6CE-FF14-4DAF-AA3C-5BF7A2CBC72C}" type="slidenum">
              <a:rPr lang="en-US" smtClean="0"/>
              <a:pPr/>
              <a:t>7</a:t>
            </a:fld>
            <a:endParaRPr lang="en-US"/>
          </a:p>
        </p:txBody>
      </p:sp>
    </p:spTree>
    <p:extLst>
      <p:ext uri="{BB962C8B-B14F-4D97-AF65-F5344CB8AC3E}">
        <p14:creationId xmlns:p14="http://schemas.microsoft.com/office/powerpoint/2010/main" val="1005643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18E6CE-FF14-4DAF-AA3C-5BF7A2CBC72C}" type="slidenum">
              <a:rPr lang="en-US" smtClean="0"/>
              <a:pPr/>
              <a:t>8</a:t>
            </a:fld>
            <a:endParaRPr lang="en-US"/>
          </a:p>
        </p:txBody>
      </p:sp>
    </p:spTree>
    <p:extLst>
      <p:ext uri="{BB962C8B-B14F-4D97-AF65-F5344CB8AC3E}">
        <p14:creationId xmlns:p14="http://schemas.microsoft.com/office/powerpoint/2010/main" val="1153296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18E6CE-FF14-4DAF-AA3C-5BF7A2CBC72C}" type="slidenum">
              <a:rPr lang="en-US" smtClean="0"/>
              <a:pPr/>
              <a:t>9</a:t>
            </a:fld>
            <a:endParaRPr lang="en-US"/>
          </a:p>
        </p:txBody>
      </p:sp>
    </p:spTree>
    <p:extLst>
      <p:ext uri="{BB962C8B-B14F-4D97-AF65-F5344CB8AC3E}">
        <p14:creationId xmlns:p14="http://schemas.microsoft.com/office/powerpoint/2010/main" val="270507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18E6CE-FF14-4DAF-AA3C-5BF7A2CBC72C}" type="slidenum">
              <a:rPr lang="en-US" smtClean="0"/>
              <a:pPr/>
              <a:t>10</a:t>
            </a:fld>
            <a:endParaRPr lang="en-US"/>
          </a:p>
        </p:txBody>
      </p:sp>
    </p:spTree>
    <p:extLst>
      <p:ext uri="{BB962C8B-B14F-4D97-AF65-F5344CB8AC3E}">
        <p14:creationId xmlns:p14="http://schemas.microsoft.com/office/powerpoint/2010/main" val="204907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058d208da_0_0:notes"/>
          <p:cNvSpPr txBox="1">
            <a:spLocks noGrp="1"/>
          </p:cNvSpPr>
          <p:nvPr>
            <p:ph type="body" idx="1"/>
          </p:nvPr>
        </p:nvSpPr>
        <p:spPr>
          <a:xfrm>
            <a:off x="711534" y="4465619"/>
            <a:ext cx="5692273" cy="4230585"/>
          </a:xfrm>
          <a:prstGeom prst="rect">
            <a:avLst/>
          </a:prstGeom>
        </p:spPr>
        <p:txBody>
          <a:bodyPr spcFirstLastPara="1" wrap="square" lIns="94353" tIns="94353" rIns="94353" bIns="94353" anchor="t" anchorCtr="0">
            <a:noAutofit/>
          </a:bodyPr>
          <a:lstStyle/>
          <a:p>
            <a:r>
              <a:rPr lang="en-US" sz="1400" b="1" dirty="0"/>
              <a:t>HEA – Means House Enrolled Act</a:t>
            </a:r>
          </a:p>
          <a:p>
            <a:r>
              <a:rPr lang="en-US" sz="1400" b="1" dirty="0"/>
              <a:t>SEA – Means Senate Enrolled Act</a:t>
            </a:r>
            <a:endParaRPr sz="1400" b="1" dirty="0"/>
          </a:p>
        </p:txBody>
      </p:sp>
      <p:sp>
        <p:nvSpPr>
          <p:cNvPr id="148" name="Google Shape;148;g4058d208da_0_0:notes"/>
          <p:cNvSpPr>
            <a:spLocks noGrp="1" noRot="1" noChangeAspect="1"/>
          </p:cNvSpPr>
          <p:nvPr>
            <p:ph type="sldImg" idx="2"/>
          </p:nvPr>
        </p:nvSpPr>
        <p:spPr>
          <a:xfrm>
            <a:off x="1206500" y="704850"/>
            <a:ext cx="4702175" cy="35258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249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058d208da_0_0:notes"/>
          <p:cNvSpPr txBox="1">
            <a:spLocks noGrp="1"/>
          </p:cNvSpPr>
          <p:nvPr>
            <p:ph type="body" idx="1"/>
          </p:nvPr>
        </p:nvSpPr>
        <p:spPr>
          <a:xfrm>
            <a:off x="711534" y="4465619"/>
            <a:ext cx="5692273" cy="4230585"/>
          </a:xfrm>
          <a:prstGeom prst="rect">
            <a:avLst/>
          </a:prstGeom>
        </p:spPr>
        <p:txBody>
          <a:bodyPr spcFirstLastPara="1" wrap="square" lIns="94353" tIns="94353" rIns="94353" bIns="94353" anchor="t" anchorCtr="0">
            <a:noAutofit/>
          </a:bodyPr>
          <a:lstStyle/>
          <a:p>
            <a:r>
              <a:rPr lang="en-US" sz="1400" b="1" dirty="0"/>
              <a:t>HEA – Means House Enrolled Act</a:t>
            </a:r>
          </a:p>
          <a:p>
            <a:r>
              <a:rPr lang="en-US" sz="1400" b="1" dirty="0"/>
              <a:t>SEA – Means Senate Enrolled Act</a:t>
            </a:r>
            <a:endParaRPr sz="1400" b="1" dirty="0"/>
          </a:p>
        </p:txBody>
      </p:sp>
      <p:sp>
        <p:nvSpPr>
          <p:cNvPr id="148" name="Google Shape;148;g4058d208da_0_0:notes"/>
          <p:cNvSpPr>
            <a:spLocks noGrp="1" noRot="1" noChangeAspect="1"/>
          </p:cNvSpPr>
          <p:nvPr>
            <p:ph type="sldImg" idx="2"/>
          </p:nvPr>
        </p:nvSpPr>
        <p:spPr>
          <a:xfrm>
            <a:off x="1206500" y="704850"/>
            <a:ext cx="4702175" cy="35258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1123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B9E9E2-9FBC-48E8-B1EF-E12583083453}" type="datetimeFigureOut">
              <a:rPr lang="en-US" smtClean="0"/>
              <a:pPr/>
              <a:t>2/24/20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23108-7CA6-44C5-AD89-87C58C7F5752}" type="slidenum">
              <a:rPr lang="en-US" smtClean="0"/>
              <a:pPr/>
              <a:t>‹#›</a:t>
            </a:fld>
            <a:endParaRPr lang="en-US"/>
          </a:p>
        </p:txBody>
      </p:sp>
    </p:spTree>
  </p:cSld>
  <p:clrMapOvr>
    <a:masterClrMapping/>
  </p:clrMapOvr>
  <p:transition spd="med">
    <p:pull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B9E9E2-9FBC-48E8-B1EF-E12583083453}" type="datetimeFigureOut">
              <a:rPr lang="en-US" smtClean="0"/>
              <a:pPr/>
              <a:t>2/24/20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23108-7CA6-44C5-AD89-87C58C7F5752}" type="slidenum">
              <a:rPr lang="en-US" smtClean="0"/>
              <a:pPr/>
              <a:t>‹#›</a:t>
            </a:fld>
            <a:endParaRPr lang="en-US"/>
          </a:p>
        </p:txBody>
      </p:sp>
    </p:spTree>
  </p:cSld>
  <p:clrMapOvr>
    <a:masterClrMapping/>
  </p:clrMapOvr>
  <p:transition spd="med">
    <p:pull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B9E9E2-9FBC-48E8-B1EF-E12583083453}" type="datetimeFigureOut">
              <a:rPr lang="en-US" smtClean="0"/>
              <a:pPr/>
              <a:t>2/24/20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23108-7CA6-44C5-AD89-87C58C7F5752}" type="slidenum">
              <a:rPr lang="en-US" smtClean="0"/>
              <a:pPr/>
              <a:t>‹#›</a:t>
            </a:fld>
            <a:endParaRPr lang="en-US"/>
          </a:p>
        </p:txBody>
      </p:sp>
    </p:spTree>
  </p:cSld>
  <p:clrMapOvr>
    <a:masterClrMapping/>
  </p:clrMapOvr>
  <p:transition spd="med">
    <p:pull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646566-135F-405F-A8DB-4CE87823CB28}" type="slidenum">
              <a:rPr lang="en-US"/>
              <a:pPr>
                <a:defRPr/>
              </a:pPr>
              <a:t>‹#›</a:t>
            </a:fld>
            <a:endParaRPr lang="en-US"/>
          </a:p>
        </p:txBody>
      </p:sp>
    </p:spTree>
  </p:cSld>
  <p:clrMapOvr>
    <a:masterClrMapping/>
  </p:clrMapOvr>
  <p:transition spd="med">
    <p:pull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95258F7-16DF-47DF-8A83-F6F6DB54F3E5}" type="slidenum">
              <a:rPr lang="en-US"/>
              <a:pPr>
                <a:defRPr/>
              </a:pPr>
              <a:t>‹#›</a:t>
            </a:fld>
            <a:endParaRPr lang="en-US"/>
          </a:p>
        </p:txBody>
      </p:sp>
    </p:spTree>
  </p:cSld>
  <p:clrMapOvr>
    <a:masterClrMapping/>
  </p:clrMapOvr>
  <p:transition spd="med">
    <p:pull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4905377" y="0"/>
            <a:ext cx="4238622"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Book Antiqua"/>
              <a:ea typeface="+mn-ea"/>
              <a:cs typeface="+mn-cs"/>
            </a:endParaRPr>
          </a:p>
        </p:txBody>
      </p:sp>
      <p:sp>
        <p:nvSpPr>
          <p:cNvPr id="11" name="Freeform 6"/>
          <p:cNvSpPr>
            <a:spLocks/>
          </p:cNvSpPr>
          <p:nvPr/>
        </p:nvSpPr>
        <p:spPr bwMode="auto">
          <a:xfrm>
            <a:off x="4692651" y="0"/>
            <a:ext cx="1254127"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Book Antiqua"/>
              <a:ea typeface="+mn-ea"/>
              <a:cs typeface="+mn-cs"/>
            </a:endParaRPr>
          </a:p>
        </p:txBody>
      </p:sp>
      <p:sp>
        <p:nvSpPr>
          <p:cNvPr id="12" name="Freeform 7"/>
          <p:cNvSpPr>
            <a:spLocks/>
          </p:cNvSpPr>
          <p:nvPr/>
        </p:nvSpPr>
        <p:spPr bwMode="auto">
          <a:xfrm>
            <a:off x="4546602" y="0"/>
            <a:ext cx="1146174"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Book Antiqua"/>
              <a:ea typeface="+mn-ea"/>
              <a:cs typeface="+mn-cs"/>
            </a:endParaRPr>
          </a:p>
        </p:txBody>
      </p:sp>
      <p:sp>
        <p:nvSpPr>
          <p:cNvPr id="2" name="Title 1"/>
          <p:cNvSpPr>
            <a:spLocks noGrp="1"/>
          </p:cNvSpPr>
          <p:nvPr>
            <p:ph type="ctrTitle"/>
          </p:nvPr>
        </p:nvSpPr>
        <p:spPr>
          <a:xfrm>
            <a:off x="971551" y="1873584"/>
            <a:ext cx="3840480" cy="2560320"/>
          </a:xfrm>
        </p:spPr>
        <p:txBody>
          <a:bodyPr anchor="b">
            <a:normAutofit/>
          </a:bodyPr>
          <a:lstStyle>
            <a:lvl1pPr algn="l">
              <a:defRPr sz="3000">
                <a:solidFill>
                  <a:schemeClr val="tx1"/>
                </a:solidFill>
              </a:defRPr>
            </a:lvl1pPr>
          </a:lstStyle>
          <a:p>
            <a:r>
              <a:rPr lang="en-US"/>
              <a:t>Click to edit Master title style</a:t>
            </a:r>
            <a:endParaRPr lang="en-US" dirty="0"/>
          </a:p>
        </p:txBody>
      </p:sp>
      <p:sp>
        <p:nvSpPr>
          <p:cNvPr id="15" name="Picture Placeholder 14" descr="An empty placeholder to add an image. Click on the placeholder and select the image that you wish to add"/>
          <p:cNvSpPr>
            <a:spLocks noGrp="1"/>
          </p:cNvSpPr>
          <p:nvPr>
            <p:ph type="pic" sz="quarter" idx="10"/>
          </p:nvPr>
        </p:nvSpPr>
        <p:spPr>
          <a:xfrm>
            <a:off x="5057777" y="0"/>
            <a:ext cx="4086223"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100">
                <a:solidFill>
                  <a:schemeClr val="bg1"/>
                </a:solidFill>
              </a:defRPr>
            </a:lvl1pPr>
          </a:lstStyle>
          <a:p>
            <a:r>
              <a:rPr lang="en-US"/>
              <a:t>Click icon to add picture</a:t>
            </a:r>
          </a:p>
        </p:txBody>
      </p:sp>
      <p:sp>
        <p:nvSpPr>
          <p:cNvPr id="3" name="Subtitle 2"/>
          <p:cNvSpPr>
            <a:spLocks noGrp="1"/>
          </p:cNvSpPr>
          <p:nvPr>
            <p:ph type="subTitle" idx="1"/>
          </p:nvPr>
        </p:nvSpPr>
        <p:spPr>
          <a:xfrm>
            <a:off x="971551" y="4572000"/>
            <a:ext cx="3840480" cy="1600200"/>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980793051"/>
      </p:ext>
    </p:extLst>
  </p:cSld>
  <p:clrMapOvr>
    <a:masterClrMapping/>
  </p:clrMapOvr>
  <p:transition spd="med">
    <p:pull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black"/>
                </a:solidFill>
                <a:effectLst/>
                <a:uLnTx/>
                <a:uFillTx/>
                <a:latin typeface="Book Antiqua"/>
                <a:ea typeface="+mn-ea"/>
                <a:cs typeface="+mn-cs"/>
              </a:rPr>
              <a:t>Add a footer</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9A3335-6331-4872-A8B7-ECD55539F4D0}" type="datetimeFigureOut">
              <a:rPr kumimoji="0" lang="en-US" sz="825" b="0" i="0" u="none" strike="noStrike" kern="1200" cap="none" spc="0" normalizeH="0" baseline="0" noProof="0" smtClean="0">
                <a:ln>
                  <a:noFill/>
                </a:ln>
                <a:solidFill>
                  <a:prstClr val="black"/>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a:t>
            </a:fld>
            <a:endParaRPr kumimoji="0" lang="en-US" sz="825" b="0" i="0" u="none" strike="noStrike" kern="1200" cap="none" spc="0" normalizeH="0" baseline="0" noProof="0">
              <a:ln>
                <a:noFill/>
              </a:ln>
              <a:solidFill>
                <a:prstClr val="black"/>
              </a:solidFill>
              <a:effectLst/>
              <a:uLnTx/>
              <a:uFillTx/>
              <a:latin typeface="Book Antiqu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825" b="0" i="0" u="none" strike="noStrike" kern="1200" cap="none" spc="0" normalizeH="0" baseline="0" noProof="0" smtClean="0">
                <a:ln>
                  <a:noFill/>
                </a:ln>
                <a:solidFill>
                  <a:prstClr val="black"/>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25" b="0" i="0" u="none" strike="noStrike" kern="1200" cap="none" spc="0" normalizeH="0" baseline="0" noProof="0">
              <a:ln>
                <a:noFill/>
              </a:ln>
              <a:solidFill>
                <a:prstClr val="black"/>
              </a:solidFill>
              <a:effectLst/>
              <a:uLnTx/>
              <a:uFillTx/>
              <a:latin typeface="Book Antiqua"/>
              <a:ea typeface="+mn-ea"/>
              <a:cs typeface="+mn-cs"/>
            </a:endParaRPr>
          </a:p>
        </p:txBody>
      </p:sp>
    </p:spTree>
    <p:extLst>
      <p:ext uri="{BB962C8B-B14F-4D97-AF65-F5344CB8AC3E}">
        <p14:creationId xmlns:p14="http://schemas.microsoft.com/office/powerpoint/2010/main" val="863837339"/>
      </p:ext>
    </p:extLst>
  </p:cSld>
  <p:clrMapOvr>
    <a:masterClrMapping/>
  </p:clrMapOvr>
  <p:transition spd="med">
    <p:pull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6321766" y="0"/>
            <a:ext cx="2822234"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68580" tIns="34290" rIns="68580" bIns="3429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Book Antiqua"/>
              <a:ea typeface="+mn-ea"/>
              <a:cs typeface="+mn-cs"/>
            </a:endParaRPr>
          </a:p>
        </p:txBody>
      </p:sp>
      <p:sp>
        <p:nvSpPr>
          <p:cNvPr id="7" name="Freeform 6"/>
          <p:cNvSpPr>
            <a:spLocks/>
          </p:cNvSpPr>
          <p:nvPr/>
        </p:nvSpPr>
        <p:spPr bwMode="auto">
          <a:xfrm>
            <a:off x="6109039" y="0"/>
            <a:ext cx="1254127"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Book Antiqua"/>
              <a:ea typeface="+mn-ea"/>
              <a:cs typeface="+mn-cs"/>
            </a:endParaRPr>
          </a:p>
        </p:txBody>
      </p:sp>
      <p:sp>
        <p:nvSpPr>
          <p:cNvPr id="8" name="Freeform 7"/>
          <p:cNvSpPr>
            <a:spLocks/>
          </p:cNvSpPr>
          <p:nvPr/>
        </p:nvSpPr>
        <p:spPr bwMode="auto">
          <a:xfrm>
            <a:off x="5962990" y="0"/>
            <a:ext cx="1146174"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Book Antiqua"/>
              <a:ea typeface="+mn-ea"/>
              <a:cs typeface="+mn-cs"/>
            </a:endParaRPr>
          </a:p>
        </p:txBody>
      </p:sp>
      <p:sp>
        <p:nvSpPr>
          <p:cNvPr id="2" name="Title 1"/>
          <p:cNvSpPr>
            <a:spLocks noGrp="1"/>
          </p:cNvSpPr>
          <p:nvPr>
            <p:ph type="ctrTitle"/>
          </p:nvPr>
        </p:nvSpPr>
        <p:spPr>
          <a:xfrm>
            <a:off x="971550" y="1873584"/>
            <a:ext cx="4800600" cy="2560320"/>
          </a:xfrm>
        </p:spPr>
        <p:txBody>
          <a:bodyPr anchor="b">
            <a:normAutofit/>
          </a:bodyPr>
          <a:lstStyle>
            <a:lvl1pPr algn="l">
              <a:defRPr sz="3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971550" y="4572000"/>
            <a:ext cx="4800600" cy="1600200"/>
          </a:xfrm>
        </p:spPr>
        <p:txBody>
          <a:bodyPr/>
          <a:lstStyle>
            <a:lvl1pPr marL="0" indent="0" algn="l">
              <a:spcBef>
                <a:spcPts val="90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4207102176"/>
      </p:ext>
    </p:extLst>
  </p:cSld>
  <p:clrMapOvr>
    <a:masterClrMapping/>
  </p:clrMapOvr>
  <p:transition spd="med">
    <p:pull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7216776" y="0"/>
            <a:ext cx="1927224"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Book Antiqua"/>
              <a:ea typeface="+mn-ea"/>
              <a:cs typeface="+mn-cs"/>
            </a:endParaRPr>
          </a:p>
        </p:txBody>
      </p:sp>
      <p:sp>
        <p:nvSpPr>
          <p:cNvPr id="8" name="Freeform 6"/>
          <p:cNvSpPr>
            <a:spLocks/>
          </p:cNvSpPr>
          <p:nvPr/>
        </p:nvSpPr>
        <p:spPr bwMode="auto">
          <a:xfrm>
            <a:off x="6927849" y="0"/>
            <a:ext cx="1254127"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Book Antiqua"/>
              <a:ea typeface="+mn-ea"/>
              <a:cs typeface="+mn-cs"/>
            </a:endParaRPr>
          </a:p>
        </p:txBody>
      </p:sp>
      <p:sp>
        <p:nvSpPr>
          <p:cNvPr id="9" name="Freeform 7"/>
          <p:cNvSpPr>
            <a:spLocks/>
          </p:cNvSpPr>
          <p:nvPr/>
        </p:nvSpPr>
        <p:spPr bwMode="auto">
          <a:xfrm>
            <a:off x="6880225" y="0"/>
            <a:ext cx="1095374"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Book Antiqua"/>
              <a:ea typeface="+mn-ea"/>
              <a:cs typeface="+mn-cs"/>
            </a:endParaRPr>
          </a:p>
        </p:txBody>
      </p:sp>
      <p:sp>
        <p:nvSpPr>
          <p:cNvPr id="10" name="Freeform 7"/>
          <p:cNvSpPr>
            <a:spLocks/>
          </p:cNvSpPr>
          <p:nvPr/>
        </p:nvSpPr>
        <p:spPr bwMode="auto">
          <a:xfrm>
            <a:off x="6880225" y="0"/>
            <a:ext cx="1095374"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Book Antiqua"/>
              <a:ea typeface="+mn-ea"/>
              <a:cs typeface="+mn-cs"/>
            </a:endParaRPr>
          </a:p>
        </p:txBody>
      </p:sp>
      <p:sp>
        <p:nvSpPr>
          <p:cNvPr id="2" name="Title 1"/>
          <p:cNvSpPr>
            <a:spLocks noGrp="1"/>
          </p:cNvSpPr>
          <p:nvPr>
            <p:ph type="title"/>
          </p:nvPr>
        </p:nvSpPr>
        <p:spPr>
          <a:xfrm>
            <a:off x="971549" y="2914650"/>
            <a:ext cx="6035040" cy="1557338"/>
          </a:xfrm>
        </p:spPr>
        <p:txBody>
          <a:bodyPr anchor="b">
            <a:normAutofit/>
          </a:bodyPr>
          <a:lstStyle>
            <a:lvl1pPr>
              <a:defRPr sz="24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71548" y="4589464"/>
            <a:ext cx="6035039" cy="1011237"/>
          </a:xfrm>
        </p:spPr>
        <p:txBody>
          <a:bodyPr/>
          <a:lstStyle>
            <a:lvl1pPr marL="0" indent="0">
              <a:spcBef>
                <a:spcPts val="900"/>
              </a:spcBef>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214321776"/>
      </p:ext>
    </p:extLst>
  </p:cSld>
  <p:clrMapOvr>
    <a:masterClrMapping/>
  </p:clrMapOvr>
  <p:transition spd="med">
    <p:pull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black"/>
                </a:solidFill>
                <a:effectLst/>
                <a:uLnTx/>
                <a:uFillTx/>
                <a:latin typeface="Book Antiqua"/>
                <a:ea typeface="+mn-ea"/>
                <a:cs typeface="+mn-cs"/>
              </a:rPr>
              <a:t>Add a footer</a:t>
            </a:r>
          </a:p>
        </p:txBody>
      </p:sp>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9A3335-6331-4872-A8B7-ECD55539F4D0}" type="datetimeFigureOut">
              <a:rPr kumimoji="0" lang="en-US" sz="825" b="0" i="0" u="none" strike="noStrike" kern="1200" cap="none" spc="0" normalizeH="0" baseline="0" noProof="0" smtClean="0">
                <a:ln>
                  <a:noFill/>
                </a:ln>
                <a:solidFill>
                  <a:prstClr val="black"/>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a:t>
            </a:fld>
            <a:endParaRPr kumimoji="0" lang="en-US" sz="825" b="0" i="0" u="none" strike="noStrike" kern="1200" cap="none" spc="0" normalizeH="0" baseline="0" noProof="0">
              <a:ln>
                <a:noFill/>
              </a:ln>
              <a:solidFill>
                <a:prstClr val="black"/>
              </a:solidFill>
              <a:effectLst/>
              <a:uLnTx/>
              <a:uFillTx/>
              <a:latin typeface="Book Antiqua"/>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825" b="0" i="0" u="none" strike="noStrike" kern="1200" cap="none" spc="0" normalizeH="0" baseline="0" noProof="0" smtClean="0">
                <a:ln>
                  <a:noFill/>
                </a:ln>
                <a:solidFill>
                  <a:prstClr val="black"/>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25" b="0" i="0" u="none" strike="noStrike" kern="1200" cap="none" spc="0" normalizeH="0" baseline="0" noProof="0">
              <a:ln>
                <a:noFill/>
              </a:ln>
              <a:solidFill>
                <a:prstClr val="black"/>
              </a:solidFill>
              <a:effectLst/>
              <a:uLnTx/>
              <a:uFillTx/>
              <a:latin typeface="Book Antiqua"/>
              <a:ea typeface="+mn-ea"/>
              <a:cs typeface="+mn-cs"/>
            </a:endParaRPr>
          </a:p>
        </p:txBody>
      </p:sp>
    </p:spTree>
    <p:extLst>
      <p:ext uri="{BB962C8B-B14F-4D97-AF65-F5344CB8AC3E}">
        <p14:creationId xmlns:p14="http://schemas.microsoft.com/office/powerpoint/2010/main" val="3002902232"/>
      </p:ext>
    </p:extLst>
  </p:cSld>
  <p:clrMapOvr>
    <a:masterClrMapping/>
  </p:clrMapOvr>
  <p:transition spd="med">
    <p:pull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71550" y="255134"/>
            <a:ext cx="7200900" cy="1036850"/>
          </a:xfrm>
        </p:spPr>
        <p:txBody>
          <a:bodyPr/>
          <a:lstStyle/>
          <a:p>
            <a:r>
              <a:rPr lang="en-US"/>
              <a:t>Click to edit Master title style</a:t>
            </a:r>
          </a:p>
        </p:txBody>
      </p:sp>
      <p:sp>
        <p:nvSpPr>
          <p:cNvPr id="3" name="Text Placeholder 2"/>
          <p:cNvSpPr>
            <a:spLocks noGrp="1"/>
          </p:cNvSpPr>
          <p:nvPr>
            <p:ph type="body" idx="1"/>
          </p:nvPr>
        </p:nvSpPr>
        <p:spPr>
          <a:xfrm>
            <a:off x="971550" y="1828800"/>
            <a:ext cx="3429000" cy="850392"/>
          </a:xfrm>
        </p:spPr>
        <p:txBody>
          <a:bodyPr anchor="ctr">
            <a:normAutofit/>
          </a:bodyPr>
          <a:lstStyle>
            <a:lvl1pPr marL="0" indent="0">
              <a:buNone/>
              <a:defRPr sz="19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71550" y="2705100"/>
            <a:ext cx="3429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43450" y="1828801"/>
            <a:ext cx="3429000" cy="847725"/>
          </a:xfrm>
        </p:spPr>
        <p:txBody>
          <a:bodyPr anchor="ctr">
            <a:normAutofit/>
          </a:bodyPr>
          <a:lstStyle>
            <a:lvl1pPr marL="0" indent="0">
              <a:buNone/>
              <a:defRPr sz="19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43450" y="2705100"/>
            <a:ext cx="3429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black"/>
                </a:solidFill>
                <a:effectLst/>
                <a:uLnTx/>
                <a:uFillTx/>
                <a:latin typeface="Book Antiqua"/>
                <a:ea typeface="+mn-ea"/>
                <a:cs typeface="+mn-cs"/>
              </a:rPr>
              <a:t>Add a footer</a:t>
            </a:r>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9A3335-6331-4872-A8B7-ECD55539F4D0}" type="datetimeFigureOut">
              <a:rPr kumimoji="0" lang="en-US" sz="825" b="0" i="0" u="none" strike="noStrike" kern="1200" cap="none" spc="0" normalizeH="0" baseline="0" noProof="0" smtClean="0">
                <a:ln>
                  <a:noFill/>
                </a:ln>
                <a:solidFill>
                  <a:prstClr val="black"/>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a:t>
            </a:fld>
            <a:endParaRPr kumimoji="0" lang="en-US" sz="825" b="0" i="0" u="none" strike="noStrike" kern="1200" cap="none" spc="0" normalizeH="0" baseline="0" noProof="0">
              <a:ln>
                <a:noFill/>
              </a:ln>
              <a:solidFill>
                <a:prstClr val="black"/>
              </a:solidFill>
              <a:effectLst/>
              <a:uLnTx/>
              <a:uFillTx/>
              <a:latin typeface="Book Antiqua"/>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825" b="0" i="0" u="none" strike="noStrike" kern="1200" cap="none" spc="0" normalizeH="0" baseline="0" noProof="0" smtClean="0">
                <a:ln>
                  <a:noFill/>
                </a:ln>
                <a:solidFill>
                  <a:prstClr val="black"/>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25" b="0" i="0" u="none" strike="noStrike" kern="1200" cap="none" spc="0" normalizeH="0" baseline="0" noProof="0">
              <a:ln>
                <a:noFill/>
              </a:ln>
              <a:solidFill>
                <a:prstClr val="black"/>
              </a:solidFill>
              <a:effectLst/>
              <a:uLnTx/>
              <a:uFillTx/>
              <a:latin typeface="Book Antiqua"/>
              <a:ea typeface="+mn-ea"/>
              <a:cs typeface="+mn-cs"/>
            </a:endParaRPr>
          </a:p>
        </p:txBody>
      </p:sp>
    </p:spTree>
    <p:extLst>
      <p:ext uri="{BB962C8B-B14F-4D97-AF65-F5344CB8AC3E}">
        <p14:creationId xmlns:p14="http://schemas.microsoft.com/office/powerpoint/2010/main" val="3767183904"/>
      </p:ext>
    </p:extLst>
  </p:cSld>
  <p:clrMapOvr>
    <a:masterClrMapping/>
  </p:clrMapOvr>
  <p:transition spd="med">
    <p:pull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B9E9E2-9FBC-48E8-B1EF-E12583083453}" type="datetimeFigureOut">
              <a:rPr lang="en-US" smtClean="0"/>
              <a:pPr/>
              <a:t>2/24/20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23108-7CA6-44C5-AD89-87C58C7F5752}" type="slidenum">
              <a:rPr lang="en-US" smtClean="0"/>
              <a:pPr/>
              <a:t>‹#›</a:t>
            </a:fld>
            <a:endParaRPr lang="en-US"/>
          </a:p>
        </p:txBody>
      </p:sp>
    </p:spTree>
  </p:cSld>
  <p:clrMapOvr>
    <a:masterClrMapping/>
  </p:clrMapOvr>
  <p:transition spd="med">
    <p:pull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a:extLst>
              <a:ext uri="{FF2B5EF4-FFF2-40B4-BE49-F238E27FC236}">
                <a16:creationId xmlns="" xmlns:a16="http://schemas.microsoft.com/office/drawing/2014/main" id="{3A53D49E-D13D-47B9-A5B0-5D289E31B0AF}"/>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a:extLst>
              <a:ext uri="{FF2B5EF4-FFF2-40B4-BE49-F238E27FC236}">
                <a16:creationId xmlns="" xmlns:a16="http://schemas.microsoft.com/office/drawing/2014/main" id="{508EE369-4DB8-45B3-A4DA-FF8019C93CC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a:extLst>
              <a:ext uri="{FF2B5EF4-FFF2-40B4-BE49-F238E27FC236}">
                <a16:creationId xmlns="" xmlns:a16="http://schemas.microsoft.com/office/drawing/2014/main" id="{BC3852DC-76E7-404E-AFCC-72787A510B3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97CE336-00DC-4207-85D4-17E259FCD6A3}"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7618587"/>
      </p:ext>
    </p:extLst>
  </p:cSld>
  <p:clrMapOvr>
    <a:masterClrMapping/>
  </p:clrMapOvr>
  <p:transition spd="med">
    <p:pull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B9E9E2-9FBC-48E8-B1EF-E12583083453}" type="datetimeFigureOut">
              <a:rPr lang="en-US" smtClean="0"/>
              <a:pPr/>
              <a:t>2/24/20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23108-7CA6-44C5-AD89-87C58C7F5752}" type="slidenum">
              <a:rPr lang="en-US" smtClean="0"/>
              <a:pPr/>
              <a:t>‹#›</a:t>
            </a:fld>
            <a:endParaRPr lang="en-US"/>
          </a:p>
        </p:txBody>
      </p:sp>
    </p:spTree>
  </p:cSld>
  <p:clrMapOvr>
    <a:masterClrMapping/>
  </p:clrMapOvr>
  <p:transition spd="med">
    <p:pull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B9E9E2-9FBC-48E8-B1EF-E12583083453}" type="datetimeFigureOut">
              <a:rPr lang="en-US" smtClean="0"/>
              <a:pPr/>
              <a:t>2/24/20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23108-7CA6-44C5-AD89-87C58C7F5752}" type="slidenum">
              <a:rPr lang="en-US" smtClean="0"/>
              <a:pPr/>
              <a:t>‹#›</a:t>
            </a:fld>
            <a:endParaRPr lang="en-US"/>
          </a:p>
        </p:txBody>
      </p:sp>
    </p:spTree>
  </p:cSld>
  <p:clrMapOvr>
    <a:masterClrMapping/>
  </p:clrMapOvr>
  <p:transition spd="med">
    <p:pull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B9E9E2-9FBC-48E8-B1EF-E12583083453}" type="datetimeFigureOut">
              <a:rPr lang="en-US" smtClean="0"/>
              <a:pPr/>
              <a:t>2/24/20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623108-7CA6-44C5-AD89-87C58C7F5752}" type="slidenum">
              <a:rPr lang="en-US" smtClean="0"/>
              <a:pPr/>
              <a:t>‹#›</a:t>
            </a:fld>
            <a:endParaRPr lang="en-US"/>
          </a:p>
        </p:txBody>
      </p:sp>
    </p:spTree>
  </p:cSld>
  <p:clrMapOvr>
    <a:masterClrMapping/>
  </p:clrMapOvr>
  <p:transition spd="med">
    <p:pull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B9E9E2-9FBC-48E8-B1EF-E12583083453}" type="datetimeFigureOut">
              <a:rPr lang="en-US" smtClean="0"/>
              <a:pPr/>
              <a:t>2/24/20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623108-7CA6-44C5-AD89-87C58C7F5752}" type="slidenum">
              <a:rPr lang="en-US" smtClean="0"/>
              <a:pPr/>
              <a:t>‹#›</a:t>
            </a:fld>
            <a:endParaRPr lang="en-US"/>
          </a:p>
        </p:txBody>
      </p:sp>
    </p:spTree>
  </p:cSld>
  <p:clrMapOvr>
    <a:masterClrMapping/>
  </p:clrMapOvr>
  <p:transition spd="med">
    <p:pull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9E9E2-9FBC-48E8-B1EF-E12583083453}" type="datetimeFigureOut">
              <a:rPr lang="en-US" smtClean="0"/>
              <a:pPr/>
              <a:t>2/24/20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623108-7CA6-44C5-AD89-87C58C7F5752}" type="slidenum">
              <a:rPr lang="en-US" smtClean="0"/>
              <a:pPr/>
              <a:t>‹#›</a:t>
            </a:fld>
            <a:endParaRPr lang="en-US"/>
          </a:p>
        </p:txBody>
      </p:sp>
    </p:spTree>
  </p:cSld>
  <p:clrMapOvr>
    <a:masterClrMapping/>
  </p:clrMapOvr>
  <p:transition spd="med">
    <p:pull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B9E9E2-9FBC-48E8-B1EF-E12583083453}" type="datetimeFigureOut">
              <a:rPr lang="en-US" smtClean="0"/>
              <a:pPr/>
              <a:t>2/24/20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23108-7CA6-44C5-AD89-87C58C7F5752}" type="slidenum">
              <a:rPr lang="en-US" smtClean="0"/>
              <a:pPr/>
              <a:t>‹#›</a:t>
            </a:fld>
            <a:endParaRPr lang="en-US"/>
          </a:p>
        </p:txBody>
      </p:sp>
    </p:spTree>
  </p:cSld>
  <p:clrMapOvr>
    <a:masterClrMapping/>
  </p:clrMapOvr>
  <p:transition spd="med">
    <p:pull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B9E9E2-9FBC-48E8-B1EF-E12583083453}" type="datetimeFigureOut">
              <a:rPr lang="en-US" smtClean="0"/>
              <a:pPr/>
              <a:t>2/24/20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23108-7CA6-44C5-AD89-87C58C7F5752}" type="slidenum">
              <a:rPr lang="en-US" smtClean="0"/>
              <a:pPr/>
              <a:t>‹#›</a:t>
            </a:fld>
            <a:endParaRPr lang="en-US"/>
          </a:p>
        </p:txBody>
      </p:sp>
    </p:spTree>
  </p:cSld>
  <p:clrMapOvr>
    <a:masterClrMapping/>
  </p:clrMapOvr>
  <p:transition spd="med">
    <p:pull dir="u"/>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theme" Target="../theme/theme2.xml"/><Relationship Id="rId2"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theme" Target="../theme/theme3.xml"/><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B9E9E2-9FBC-48E8-B1EF-E12583083453}" type="datetimeFigureOut">
              <a:rPr lang="en-US" smtClean="0"/>
              <a:pPr/>
              <a:t>2/24/20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23108-7CA6-44C5-AD89-87C58C7F57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pull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pPr lvl="0" algn="l" defTabSz="1095376" rtl="0" eaLnBrk="1" fontAlgn="base" hangingPunct="1">
              <a:lnSpc>
                <a:spcPct val="90000"/>
              </a:lnSpc>
              <a:spcBef>
                <a:spcPct val="0"/>
              </a:spcBef>
              <a:spcAft>
                <a:spcPct val="0"/>
              </a:spcAft>
            </a:pPr>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transition spd="med">
    <p:pull dir="u"/>
  </p:transition>
  <p:txStyles>
    <p:titleStyle>
      <a:lvl1pPr algn="l" defTabSz="914363" rtl="0" eaLnBrk="1" latinLnBrk="0" hangingPunct="1">
        <a:lnSpc>
          <a:spcPct val="90000"/>
        </a:lnSpc>
        <a:spcBef>
          <a:spcPct val="0"/>
        </a:spcBef>
        <a:buNone/>
        <a:defRPr lang="en-US" sz="4800" b="0" kern="1200" cap="none" spc="-150" dirty="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0"/>
            <a:ext cx="9144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userDrawn="1"/>
        </p:nvSpPr>
        <p:spPr>
          <a:xfrm>
            <a:off x="0" y="1371601"/>
            <a:ext cx="9144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1443007"/>
            <a:ext cx="9144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971550" y="255134"/>
            <a:ext cx="7200900" cy="10368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71550" y="1828800"/>
            <a:ext cx="72009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971550" y="6374999"/>
            <a:ext cx="4682402" cy="274320"/>
          </a:xfrm>
          <a:prstGeom prst="rect">
            <a:avLst/>
          </a:prstGeom>
        </p:spPr>
        <p:txBody>
          <a:bodyPr vert="horz" lIns="91440" tIns="45720" rIns="91440" bIns="45720" rtlCol="0" anchor="ctr"/>
          <a:lstStyle>
            <a:lvl1pPr algn="l">
              <a:defRPr sz="825">
                <a:solidFill>
                  <a:schemeClr val="tx1"/>
                </a:solidFill>
              </a:defRPr>
            </a:lvl1pPr>
          </a:lstStyle>
          <a:p>
            <a:r>
              <a:rPr lang="en-US" dirty="0"/>
              <a:t>Add a footer</a:t>
            </a:r>
          </a:p>
        </p:txBody>
      </p:sp>
      <p:sp>
        <p:nvSpPr>
          <p:cNvPr id="4" name="Date Placeholder 3"/>
          <p:cNvSpPr>
            <a:spLocks noGrp="1"/>
          </p:cNvSpPr>
          <p:nvPr>
            <p:ph type="dt" sz="half" idx="2"/>
          </p:nvPr>
        </p:nvSpPr>
        <p:spPr>
          <a:xfrm>
            <a:off x="5843587" y="6374999"/>
            <a:ext cx="1110529" cy="274320"/>
          </a:xfrm>
          <a:prstGeom prst="rect">
            <a:avLst/>
          </a:prstGeom>
        </p:spPr>
        <p:txBody>
          <a:bodyPr vert="horz" lIns="91440" tIns="45720" rIns="91440" bIns="45720" rtlCol="0" anchor="ctr"/>
          <a:lstStyle>
            <a:lvl1pPr algn="r">
              <a:defRPr sz="825">
                <a:solidFill>
                  <a:schemeClr val="tx1"/>
                </a:solidFill>
              </a:defRPr>
            </a:lvl1pPr>
          </a:lstStyle>
          <a:p>
            <a:fld id="{A79A3335-6331-4872-A8B7-ECD55539F4D0}" type="datetimeFigureOut">
              <a:rPr lang="en-US" smtClean="0"/>
              <a:pPr/>
              <a:t>2/24/20</a:t>
            </a:fld>
            <a:endParaRPr lang="en-US"/>
          </a:p>
        </p:txBody>
      </p:sp>
      <p:sp>
        <p:nvSpPr>
          <p:cNvPr id="6" name="Slide Number Placeholder 5"/>
          <p:cNvSpPr>
            <a:spLocks noGrp="1"/>
          </p:cNvSpPr>
          <p:nvPr>
            <p:ph type="sldNum" sz="quarter" idx="4"/>
          </p:nvPr>
        </p:nvSpPr>
        <p:spPr>
          <a:xfrm>
            <a:off x="7143750" y="6374999"/>
            <a:ext cx="1028700" cy="274320"/>
          </a:xfrm>
          <a:prstGeom prst="rect">
            <a:avLst/>
          </a:prstGeom>
        </p:spPr>
        <p:txBody>
          <a:bodyPr vert="horz" lIns="91440" tIns="45720" rIns="91440" bIns="45720" rtlCol="0" anchor="ctr"/>
          <a:lstStyle>
            <a:lvl1pPr algn="r">
              <a:defRPr sz="825">
                <a:solidFill>
                  <a:schemeClr val="tx1"/>
                </a:solidFill>
              </a:defRPr>
            </a:lvl1pPr>
          </a:lstStyle>
          <a:p>
            <a:fld id="{A7F8E3F6-DE14-48B2-B2BC-6FABA9630FB8}" type="slidenum">
              <a:rPr lang="en-US" smtClean="0"/>
              <a:pPr/>
              <a:t>‹#›</a:t>
            </a:fld>
            <a:endParaRPr lang="en-US"/>
          </a:p>
        </p:txBody>
      </p:sp>
    </p:spTree>
    <p:extLst>
      <p:ext uri="{BB962C8B-B14F-4D97-AF65-F5344CB8AC3E}">
        <p14:creationId xmlns:p14="http://schemas.microsoft.com/office/powerpoint/2010/main" val="239236446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ransition spd="med">
    <p:pull dir="u"/>
  </p:transition>
  <p:txStyles>
    <p:titleStyle>
      <a:lvl1pPr algn="l" defTabSz="6858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05740" indent="-205740" algn="l" defTabSz="685800" rtl="0" eaLnBrk="1" latinLnBrk="0" hangingPunct="1">
        <a:lnSpc>
          <a:spcPct val="90000"/>
        </a:lnSpc>
        <a:spcBef>
          <a:spcPts val="1350"/>
        </a:spcBef>
        <a:buFont typeface="Arial" panose="020B0604020202020204" pitchFamily="34" charset="0"/>
        <a:buChar char="•"/>
        <a:defRPr sz="1800" kern="1200">
          <a:solidFill>
            <a:schemeClr val="tx1"/>
          </a:solidFill>
          <a:latin typeface="+mn-lt"/>
          <a:ea typeface="+mn-ea"/>
          <a:cs typeface="+mn-cs"/>
        </a:defRPr>
      </a:lvl1pPr>
      <a:lvl2pPr marL="41148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2pPr>
      <a:lvl3pPr marL="617220" indent="-171450" algn="l" defTabSz="685800" rtl="0" eaLnBrk="1" latinLnBrk="0" hangingPunct="1">
        <a:lnSpc>
          <a:spcPct val="90000"/>
        </a:lnSpc>
        <a:spcBef>
          <a:spcPts val="600"/>
        </a:spcBef>
        <a:buFont typeface="Arial" panose="020B0604020202020204" pitchFamily="34" charset="0"/>
        <a:buChar char="•"/>
        <a:defRPr sz="1350" kern="1200">
          <a:solidFill>
            <a:schemeClr val="tx1"/>
          </a:solidFill>
          <a:latin typeface="+mn-lt"/>
          <a:ea typeface="+mn-ea"/>
          <a:cs typeface="+mn-cs"/>
        </a:defRPr>
      </a:lvl3pPr>
      <a:lvl4pPr marL="822960" indent="-17145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994410" indent="-17145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165860" indent="-17145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337310" indent="-17145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508760" indent="-17145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680210" indent="-17145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7"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hyperlink" Target="https://www.flickr.com/photos/82405246@N03/7659129682" TargetMode="External"/><Relationship Id="rId4" Type="http://schemas.openxmlformats.org/officeDocument/2006/relationships/image" Target="../media/image4.png"/><Relationship Id="rId1" Type="http://schemas.openxmlformats.org/officeDocument/2006/relationships/slideLayout" Target="../slideLayouts/slideLayout14.xml"/><Relationship Id="rId2"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hyperlink" Target="https://www.definit.co.uk/2016/10/how-do-you-keep-your-it-skills-relevant-without-burn-out/" TargetMode="External"/><Relationship Id="rId4" Type="http://schemas.openxmlformats.org/officeDocument/2006/relationships/image" Target="../media/image4.png"/><Relationship Id="rId1" Type="http://schemas.openxmlformats.org/officeDocument/2006/relationships/slideLayout" Target="../slideLayouts/slideLayout16.xml"/><Relationship Id="rId2"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hyperlink" Target="https://www.adaptabilitycoach.com/a-call-for-service/" TargetMode="External"/><Relationship Id="rId4" Type="http://schemas.openxmlformats.org/officeDocument/2006/relationships/hyperlink" Target="https://creativecommons.org/licenses/by/3.0/" TargetMode="External"/><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3" Type="http://schemas.openxmlformats.org/officeDocument/2006/relationships/hyperlink" Target="https://www.adaptabilitycoach.com/a-call-for-service/" TargetMode="External"/><Relationship Id="rId4" Type="http://schemas.openxmlformats.org/officeDocument/2006/relationships/hyperlink" Target="https://creativecommons.org/licenses/by/3.0/" TargetMode="External"/><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3" Type="http://schemas.openxmlformats.org/officeDocument/2006/relationships/hyperlink" Target="https://www.adaptabilitycoach.com/a-call-for-service/" TargetMode="External"/><Relationship Id="rId4" Type="http://schemas.openxmlformats.org/officeDocument/2006/relationships/hyperlink" Target="https://creativecommons.org/licenses/by/3.0/" TargetMode="External"/><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3" Type="http://schemas.openxmlformats.org/officeDocument/2006/relationships/hyperlink" Target="https://www.adaptabilitycoach.com/a-call-for-service/" TargetMode="External"/><Relationship Id="rId4" Type="http://schemas.openxmlformats.org/officeDocument/2006/relationships/hyperlink" Target="https://creativecommons.org/licenses/by/3.0/" TargetMode="External"/><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hyperlink" Target="https://www.flickr.com/photos/82405246@N03/7659129682" TargetMode="External"/><Relationship Id="rId4" Type="http://schemas.openxmlformats.org/officeDocument/2006/relationships/image" Target="../media/image4.png"/><Relationship Id="rId1" Type="http://schemas.openxmlformats.org/officeDocument/2006/relationships/slideLayout" Target="../slideLayouts/slideLayout14.xml"/><Relationship Id="rId2"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82405246@N03/7659129682" TargetMode="External"/><Relationship Id="rId4" Type="http://schemas.openxmlformats.org/officeDocument/2006/relationships/image" Target="../media/image4.png"/><Relationship Id="rId1" Type="http://schemas.openxmlformats.org/officeDocument/2006/relationships/slideLayout" Target="../slideLayouts/slideLayout15.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co"/><Relationship Id="rId4" Type="http://schemas.openxmlformats.org/officeDocument/2006/relationships/hyperlink" Target="http://repository.ut.edu.co/handle/001/835" TargetMode="External"/><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s://lacienciaysusdemonios.com/2013/06/12/las-matematicas-como-disputa/" TargetMode="External"/><Relationship Id="rId4" Type="http://schemas.openxmlformats.org/officeDocument/2006/relationships/hyperlink" Target="https://creativecommons.org/licenses/by-nc-nd/3.0/" TargetMode="External"/><Relationship Id="rId5"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8" name="WordArt 23"/>
          <p:cNvSpPr>
            <a:spLocks noChangeArrowheads="1" noChangeShapeType="1" noTextEdit="1"/>
          </p:cNvSpPr>
          <p:nvPr/>
        </p:nvSpPr>
        <p:spPr bwMode="auto">
          <a:xfrm>
            <a:off x="609600" y="1969715"/>
            <a:ext cx="5957909" cy="1079772"/>
          </a:xfrm>
          <a:prstGeom prst="rect">
            <a:avLst/>
          </a:prstGeom>
          <a:noFill/>
        </p:spPr>
        <p:txBody>
          <a:bodyPr wrap="none" fromWordArt="1">
            <a:prstTxWarp prst="textDeflate">
              <a:avLst/>
            </a:prstTxWarp>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0" spc="50" normalizeH="0" baseline="0" noProof="0" dirty="0">
              <a:ln w="0"/>
              <a:solidFill>
                <a:srgbClr val="FF0000"/>
              </a:solidFill>
              <a:effectLst>
                <a:innerShdw blurRad="63500" dist="50800" dir="13500000">
                  <a:srgbClr val="000000">
                    <a:alpha val="50000"/>
                  </a:srgbClr>
                </a:innerShdw>
              </a:effectLst>
              <a:uLnTx/>
              <a:uFillTx/>
              <a:latin typeface="Arial Black"/>
              <a:ea typeface="+mn-ea"/>
              <a:cs typeface="+mn-cs"/>
            </a:endParaRPr>
          </a:p>
        </p:txBody>
      </p:sp>
      <p:sp>
        <p:nvSpPr>
          <p:cNvPr id="2" name="TextBox 1">
            <a:extLst>
              <a:ext uri="{FF2B5EF4-FFF2-40B4-BE49-F238E27FC236}">
                <a16:creationId xmlns="" xmlns:a16="http://schemas.microsoft.com/office/drawing/2014/main" id="{F6E2F114-FAE7-44EE-8122-0D307FD91FC3}"/>
              </a:ext>
            </a:extLst>
          </p:cNvPr>
          <p:cNvSpPr txBox="1"/>
          <p:nvPr/>
        </p:nvSpPr>
        <p:spPr>
          <a:xfrm>
            <a:off x="990600" y="3886200"/>
            <a:ext cx="6553200" cy="1323439"/>
          </a:xfrm>
          <a:prstGeom prst="rect">
            <a:avLst/>
          </a:prstGeom>
          <a:noFill/>
        </p:spPr>
        <p:txBody>
          <a:bodyPr wrap="square" rtlCol="0">
            <a:spAutoFit/>
          </a:bodyPr>
          <a:lstStyle/>
          <a:p>
            <a:pPr algn="ctr"/>
            <a:r>
              <a:rPr lang="en-US" sz="4000" dirty="0">
                <a:solidFill>
                  <a:schemeClr val="accent6">
                    <a:lumMod val="75000"/>
                  </a:schemeClr>
                </a:solidFill>
              </a:rPr>
              <a:t>WELCOME CULVER PARENTS AND STUDENTS</a:t>
            </a:r>
          </a:p>
        </p:txBody>
      </p:sp>
      <p:sp>
        <p:nvSpPr>
          <p:cNvPr id="3" name="TextBox 2">
            <a:extLst>
              <a:ext uri="{FF2B5EF4-FFF2-40B4-BE49-F238E27FC236}">
                <a16:creationId xmlns="" xmlns:a16="http://schemas.microsoft.com/office/drawing/2014/main" id="{F64ABE7B-81F3-45B9-B7CB-7F54F2CBB823}"/>
              </a:ext>
            </a:extLst>
          </p:cNvPr>
          <p:cNvSpPr txBox="1"/>
          <p:nvPr/>
        </p:nvSpPr>
        <p:spPr>
          <a:xfrm flipH="1">
            <a:off x="609598" y="2341601"/>
            <a:ext cx="7543801" cy="1015663"/>
          </a:xfrm>
          <a:prstGeom prst="rect">
            <a:avLst/>
          </a:prstGeom>
          <a:noFill/>
        </p:spPr>
        <p:txBody>
          <a:bodyPr wrap="square" rtlCol="0">
            <a:spAutoFit/>
          </a:bodyPr>
          <a:lstStyle/>
          <a:p>
            <a:pPr algn="ctr"/>
            <a:r>
              <a:rPr lang="en-US" sz="4000" dirty="0">
                <a:solidFill>
                  <a:schemeClr val="accent6">
                    <a:lumMod val="75000"/>
                  </a:schemeClr>
                </a:solidFill>
              </a:rPr>
              <a:t>       </a:t>
            </a:r>
            <a:r>
              <a:rPr lang="en-US" sz="6000" dirty="0">
                <a:solidFill>
                  <a:schemeClr val="accent6">
                    <a:lumMod val="75000"/>
                  </a:schemeClr>
                </a:solidFill>
              </a:rPr>
              <a:t>CLASS OF </a:t>
            </a:r>
            <a:r>
              <a:rPr lang="en-US" sz="6000" dirty="0" smtClean="0">
                <a:solidFill>
                  <a:schemeClr val="accent6">
                    <a:lumMod val="75000"/>
                  </a:schemeClr>
                </a:solidFill>
              </a:rPr>
              <a:t>2024</a:t>
            </a:r>
            <a:endParaRPr lang="en-US" sz="6000" dirty="0">
              <a:solidFill>
                <a:schemeClr val="accent6">
                  <a:lumMod val="75000"/>
                </a:schemeClr>
              </a:solidFill>
            </a:endParaRPr>
          </a:p>
        </p:txBody>
      </p:sp>
      <p:sp>
        <p:nvSpPr>
          <p:cNvPr id="13" name="WordArt 23">
            <a:extLst>
              <a:ext uri="{FF2B5EF4-FFF2-40B4-BE49-F238E27FC236}">
                <a16:creationId xmlns="" xmlns:a16="http://schemas.microsoft.com/office/drawing/2014/main" id="{AE40DD57-DA42-4E7E-9F32-2DD4135ED3F0}"/>
              </a:ext>
            </a:extLst>
          </p:cNvPr>
          <p:cNvSpPr>
            <a:spLocks noChangeArrowheads="1" noChangeShapeType="1" noTextEdit="1"/>
          </p:cNvSpPr>
          <p:nvPr/>
        </p:nvSpPr>
        <p:spPr bwMode="auto">
          <a:xfrm>
            <a:off x="284724" y="293010"/>
            <a:ext cx="8467725" cy="1546465"/>
          </a:xfrm>
          <a:prstGeom prst="rect">
            <a:avLst/>
          </a:prstGeom>
        </p:spPr>
        <p:txBody>
          <a:bodyPr wrap="none" fromWordArt="1">
            <a:prstTxWarp prst="textWave2">
              <a:avLst/>
            </a:prstTxWarp>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0" dirty="0">
                <a:ln w="0"/>
                <a:gradFill flip="none" rotWithShape="1">
                  <a:gsLst>
                    <a:gs pos="0">
                      <a:srgbClr val="FFCC00">
                        <a:shade val="30000"/>
                        <a:satMod val="115000"/>
                      </a:srgbClr>
                    </a:gs>
                    <a:gs pos="31000">
                      <a:srgbClr val="FFCC00">
                        <a:shade val="67500"/>
                        <a:satMod val="115000"/>
                      </a:srgbClr>
                    </a:gs>
                    <a:gs pos="100000">
                      <a:srgbClr val="FFCC00">
                        <a:shade val="100000"/>
                        <a:satMod val="115000"/>
                      </a:srgbClr>
                    </a:gs>
                  </a:gsLst>
                  <a:lin ang="16200000" scaled="1"/>
                  <a:tileRect/>
                </a:gradFill>
                <a:effectLst>
                  <a:outerShdw blurRad="38100" dist="25400" dir="5400000" algn="ctr" rotWithShape="0">
                    <a:srgbClr val="6E747A">
                      <a:alpha val="43000"/>
                    </a:srgbClr>
                  </a:outerShdw>
                </a:effectLst>
                <a:latin typeface="Arial Black"/>
              </a:rPr>
              <a:t>FRESHMEN </a:t>
            </a:r>
            <a:r>
              <a:rPr lang="en-US" sz="2400" kern="10" dirty="0" smtClean="0">
                <a:ln w="0"/>
                <a:gradFill flip="none" rotWithShape="1">
                  <a:gsLst>
                    <a:gs pos="0">
                      <a:srgbClr val="FFCC00">
                        <a:shade val="30000"/>
                        <a:satMod val="115000"/>
                      </a:srgbClr>
                    </a:gs>
                    <a:gs pos="31000">
                      <a:srgbClr val="FFCC00">
                        <a:shade val="67500"/>
                        <a:satMod val="115000"/>
                      </a:srgbClr>
                    </a:gs>
                    <a:gs pos="100000">
                      <a:srgbClr val="FFCC00">
                        <a:shade val="100000"/>
                        <a:satMod val="115000"/>
                      </a:srgbClr>
                    </a:gs>
                  </a:gsLst>
                  <a:lin ang="16200000" scaled="1"/>
                  <a:tileRect/>
                </a:gradFill>
                <a:effectLst>
                  <a:outerShdw blurRad="38100" dist="25400" dir="5400000" algn="ctr" rotWithShape="0">
                    <a:srgbClr val="6E747A">
                      <a:alpha val="43000"/>
                    </a:srgbClr>
                  </a:outerShdw>
                </a:effectLst>
                <a:latin typeface="Arial Black"/>
              </a:rPr>
              <a:t>ORIENTATION</a:t>
            </a:r>
            <a:endParaRPr lang="en-US" sz="2400" kern="10" dirty="0">
              <a:ln w="0"/>
              <a:gradFill flip="none" rotWithShape="1">
                <a:gsLst>
                  <a:gs pos="0">
                    <a:srgbClr val="FFCC00">
                      <a:shade val="30000"/>
                      <a:satMod val="115000"/>
                    </a:srgbClr>
                  </a:gs>
                  <a:gs pos="31000">
                    <a:srgbClr val="FFCC00">
                      <a:shade val="67500"/>
                      <a:satMod val="115000"/>
                    </a:srgbClr>
                  </a:gs>
                  <a:gs pos="100000">
                    <a:srgbClr val="FFCC00">
                      <a:shade val="100000"/>
                      <a:satMod val="115000"/>
                    </a:srgbClr>
                  </a:gs>
                </a:gsLst>
                <a:lin ang="16200000" scaled="1"/>
                <a:tileRect/>
              </a:gradFill>
              <a:effectLst>
                <a:outerShdw blurRad="38100" dist="25400" dir="5400000" algn="ctr" rotWithShape="0">
                  <a:srgbClr val="6E747A">
                    <a:alpha val="43000"/>
                  </a:srgbClr>
                </a:outerShdw>
              </a:effectLst>
              <a:latin typeface="Arial Black"/>
            </a:endParaRPr>
          </a:p>
        </p:txBody>
      </p:sp>
      <p:pic>
        <p:nvPicPr>
          <p:cNvPr id="5" name="Picture 4" descr="A drawing of a cartoon character&#10;&#10;Description automatically generated">
            <a:extLst>
              <a:ext uri="{FF2B5EF4-FFF2-40B4-BE49-F238E27FC236}">
                <a16:creationId xmlns="" xmlns:a16="http://schemas.microsoft.com/office/drawing/2014/main" id="{223D9964-3B2B-49C7-927B-C60A2F24C1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032030"/>
            <a:ext cx="1905000" cy="1752600"/>
          </a:xfrm>
          <a:prstGeom prst="rect">
            <a:avLst/>
          </a:prstGeom>
        </p:spPr>
      </p:pic>
    </p:spTree>
    <p:extLst>
      <p:ext uri="{BB962C8B-B14F-4D97-AF65-F5344CB8AC3E}">
        <p14:creationId xmlns:p14="http://schemas.microsoft.com/office/powerpoint/2010/main" val="3928452812"/>
      </p:ext>
    </p:extLst>
  </p:cSld>
  <p:clrMapOvr>
    <a:masterClrMapping/>
  </p:clrMapOvr>
  <p:transition spd="med">
    <p:pull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Rectangle 7"/>
          <p:cNvSpPr>
            <a:spLocks noGrp="1" noChangeArrowheads="1"/>
          </p:cNvSpPr>
          <p:nvPr>
            <p:ph type="title"/>
          </p:nvPr>
        </p:nvSpPr>
        <p:spPr>
          <a:xfrm>
            <a:off x="0" y="0"/>
            <a:ext cx="9144000" cy="944563"/>
          </a:xfrm>
          <a:noFill/>
        </p:spPr>
        <p:txBody>
          <a:bodyPr/>
          <a:lstStyle/>
          <a:p>
            <a:r>
              <a:rPr lang="en-US" sz="3200" b="1" dirty="0">
                <a:solidFill>
                  <a:schemeClr val="accent6">
                    <a:lumMod val="75000"/>
                  </a:schemeClr>
                </a:solidFill>
              </a:rPr>
              <a:t>Core 40 </a:t>
            </a:r>
            <a:r>
              <a:rPr lang="en-US" sz="3200" b="1" dirty="0">
                <a:solidFill>
                  <a:srgbClr val="FFFF00"/>
                </a:solidFill>
              </a:rPr>
              <a:t>with </a:t>
            </a:r>
            <a:r>
              <a:rPr lang="en-US" sz="3200" b="1" dirty="0">
                <a:solidFill>
                  <a:schemeClr val="accent6">
                    <a:lumMod val="60000"/>
                    <a:lumOff val="40000"/>
                  </a:schemeClr>
                </a:solidFill>
              </a:rPr>
              <a:t>Technical Honors  </a:t>
            </a:r>
            <a:r>
              <a:rPr lang="en-US" sz="3200" b="1" dirty="0">
                <a:solidFill>
                  <a:schemeClr val="accent6">
                    <a:lumMod val="75000"/>
                  </a:schemeClr>
                </a:solidFill>
              </a:rPr>
              <a:t>47 Credits</a:t>
            </a:r>
          </a:p>
        </p:txBody>
      </p:sp>
      <p:sp>
        <p:nvSpPr>
          <p:cNvPr id="44035" name="Rectangle 3"/>
          <p:cNvSpPr>
            <a:spLocks noGrp="1" noChangeArrowheads="1"/>
          </p:cNvSpPr>
          <p:nvPr>
            <p:ph type="body" sz="half" idx="1"/>
          </p:nvPr>
        </p:nvSpPr>
        <p:spPr>
          <a:xfrm>
            <a:off x="-2345" y="1609585"/>
            <a:ext cx="9102969" cy="5410200"/>
          </a:xfrm>
        </p:spPr>
        <p:txBody>
          <a:bodyPr>
            <a:normAutofit/>
          </a:bodyPr>
          <a:lstStyle/>
          <a:p>
            <a:pPr marL="533400" indent="-533400">
              <a:lnSpc>
                <a:spcPct val="90000"/>
              </a:lnSpc>
              <a:defRPr/>
            </a:pPr>
            <a:r>
              <a:rPr lang="en-US" sz="2800" dirty="0">
                <a:solidFill>
                  <a:srgbClr val="FFFF00"/>
                </a:solidFill>
              </a:rPr>
              <a:t>Grade Requirements</a:t>
            </a:r>
          </a:p>
          <a:p>
            <a:pPr marL="914400" lvl="1" indent="-457200">
              <a:lnSpc>
                <a:spcPct val="90000"/>
              </a:lnSpc>
              <a:defRPr/>
            </a:pPr>
            <a:r>
              <a:rPr lang="en-US" sz="2400" dirty="0">
                <a:solidFill>
                  <a:schemeClr val="bg1"/>
                </a:solidFill>
              </a:rPr>
              <a:t>Earn a grade of “</a:t>
            </a:r>
            <a:r>
              <a:rPr lang="en-US" sz="2400" dirty="0">
                <a:solidFill>
                  <a:schemeClr val="accent6">
                    <a:lumMod val="75000"/>
                  </a:schemeClr>
                </a:solidFill>
              </a:rPr>
              <a:t>C</a:t>
            </a:r>
            <a:r>
              <a:rPr lang="en-US" sz="2400" dirty="0">
                <a:solidFill>
                  <a:schemeClr val="bg1"/>
                </a:solidFill>
              </a:rPr>
              <a:t>” or better in courses that will count toward the diploma</a:t>
            </a:r>
          </a:p>
          <a:p>
            <a:pPr marL="914400" lvl="1" indent="-457200">
              <a:lnSpc>
                <a:spcPct val="90000"/>
              </a:lnSpc>
              <a:defRPr/>
            </a:pPr>
            <a:r>
              <a:rPr lang="en-US" sz="2400" dirty="0">
                <a:solidFill>
                  <a:schemeClr val="bg1"/>
                </a:solidFill>
              </a:rPr>
              <a:t>Have a grade point average of a “</a:t>
            </a:r>
            <a:r>
              <a:rPr lang="en-US" sz="2400" dirty="0">
                <a:solidFill>
                  <a:schemeClr val="accent6">
                    <a:lumMod val="75000"/>
                  </a:schemeClr>
                </a:solidFill>
              </a:rPr>
              <a:t>B</a:t>
            </a:r>
            <a:r>
              <a:rPr lang="en-US" sz="2400" dirty="0">
                <a:solidFill>
                  <a:schemeClr val="bg1"/>
                </a:solidFill>
              </a:rPr>
              <a:t>” or better</a:t>
            </a:r>
          </a:p>
          <a:p>
            <a:pPr marL="533400" indent="-533400">
              <a:lnSpc>
                <a:spcPct val="90000"/>
              </a:lnSpc>
              <a:defRPr/>
            </a:pPr>
            <a:r>
              <a:rPr lang="en-US" sz="2800" dirty="0">
                <a:solidFill>
                  <a:srgbClr val="FFFF00"/>
                </a:solidFill>
              </a:rPr>
              <a:t>Complete </a:t>
            </a:r>
            <a:r>
              <a:rPr lang="en-US" sz="2800" b="1" u="sng" dirty="0">
                <a:solidFill>
                  <a:srgbClr val="FFFF00"/>
                </a:solidFill>
              </a:rPr>
              <a:t>One</a:t>
            </a:r>
            <a:r>
              <a:rPr lang="en-US" sz="2800" dirty="0">
                <a:solidFill>
                  <a:srgbClr val="FFFF00"/>
                </a:solidFill>
              </a:rPr>
              <a:t> of the following </a:t>
            </a:r>
            <a:r>
              <a:rPr lang="en-US" sz="2800" dirty="0">
                <a:solidFill>
                  <a:srgbClr val="FF3300"/>
                </a:solidFill>
              </a:rPr>
              <a:t>	</a:t>
            </a:r>
          </a:p>
          <a:p>
            <a:pPr marL="914400" lvl="1" indent="-457200">
              <a:lnSpc>
                <a:spcPct val="90000"/>
              </a:lnSpc>
              <a:buFontTx/>
              <a:buAutoNum type="alphaUcPeriod"/>
              <a:defRPr/>
            </a:pPr>
            <a:r>
              <a:rPr lang="en-US" sz="2200" dirty="0">
                <a:solidFill>
                  <a:schemeClr val="bg1"/>
                </a:solidFill>
              </a:rPr>
              <a:t>Any one of options (A-E) of the Core 40 with Academic Honors</a:t>
            </a:r>
          </a:p>
          <a:p>
            <a:pPr marL="914400" lvl="1" indent="-457200">
              <a:lnSpc>
                <a:spcPct val="90000"/>
              </a:lnSpc>
              <a:buFontTx/>
              <a:buAutoNum type="alphaUcPeriod"/>
              <a:defRPr/>
            </a:pPr>
            <a:r>
              <a:rPr lang="en-US" sz="2200" dirty="0">
                <a:solidFill>
                  <a:schemeClr val="bg1"/>
                </a:solidFill>
              </a:rPr>
              <a:t>Earn the following scores on </a:t>
            </a:r>
            <a:r>
              <a:rPr lang="en-US" sz="2200" b="1" u="sng" dirty="0" err="1">
                <a:solidFill>
                  <a:schemeClr val="bg1"/>
                </a:solidFill>
              </a:rPr>
              <a:t>WorkKeys</a:t>
            </a:r>
            <a:r>
              <a:rPr lang="en-US" sz="2200" dirty="0">
                <a:solidFill>
                  <a:schemeClr val="bg1"/>
                </a:solidFill>
              </a:rPr>
              <a:t>: </a:t>
            </a:r>
          </a:p>
          <a:p>
            <a:pPr marL="1314450" lvl="2" indent="-457200">
              <a:lnSpc>
                <a:spcPct val="90000"/>
              </a:lnSpc>
              <a:buNone/>
              <a:defRPr/>
            </a:pPr>
            <a:r>
              <a:rPr lang="en-US" sz="1800" dirty="0">
                <a:solidFill>
                  <a:schemeClr val="bg1"/>
                </a:solidFill>
              </a:rPr>
              <a:t>  </a:t>
            </a:r>
            <a:r>
              <a:rPr lang="en-US" sz="1800" dirty="0">
                <a:solidFill>
                  <a:srgbClr val="FFFF00"/>
                </a:solidFill>
              </a:rPr>
              <a:t>       </a:t>
            </a:r>
            <a:r>
              <a:rPr lang="en-US" dirty="0">
                <a:solidFill>
                  <a:schemeClr val="accent5"/>
                </a:solidFill>
              </a:rPr>
              <a:t>Reading for Information  – Level 6  </a:t>
            </a:r>
          </a:p>
          <a:p>
            <a:pPr marL="1314450" lvl="2" indent="-457200">
              <a:lnSpc>
                <a:spcPct val="90000"/>
              </a:lnSpc>
              <a:buNone/>
              <a:defRPr/>
            </a:pPr>
            <a:r>
              <a:rPr lang="en-US" dirty="0">
                <a:solidFill>
                  <a:schemeClr val="accent5"/>
                </a:solidFill>
              </a:rPr>
              <a:t>	Applied Math – Level 6  </a:t>
            </a:r>
          </a:p>
          <a:p>
            <a:pPr marL="1314450" lvl="2" indent="-457200">
              <a:lnSpc>
                <a:spcPct val="90000"/>
              </a:lnSpc>
              <a:buNone/>
              <a:defRPr/>
            </a:pPr>
            <a:r>
              <a:rPr lang="en-US" dirty="0">
                <a:solidFill>
                  <a:schemeClr val="accent5"/>
                </a:solidFill>
              </a:rPr>
              <a:t>       Locating Information  - Level 5 </a:t>
            </a:r>
          </a:p>
          <a:p>
            <a:pPr marL="914400" lvl="1" indent="-457200">
              <a:lnSpc>
                <a:spcPct val="90000"/>
              </a:lnSpc>
              <a:buFontTx/>
              <a:buAutoNum type="alphaUcPeriod"/>
              <a:defRPr/>
            </a:pPr>
            <a:r>
              <a:rPr lang="en-US" sz="2200" dirty="0">
                <a:solidFill>
                  <a:schemeClr val="bg1"/>
                </a:solidFill>
              </a:rPr>
              <a:t>Earn the following minimum scores on </a:t>
            </a:r>
            <a:r>
              <a:rPr lang="en-US" sz="2200" b="1" u="sng" dirty="0">
                <a:solidFill>
                  <a:schemeClr val="bg1"/>
                </a:solidFill>
              </a:rPr>
              <a:t>Accuplacer</a:t>
            </a:r>
            <a:r>
              <a:rPr lang="en-US" sz="2200" dirty="0">
                <a:solidFill>
                  <a:schemeClr val="bg1"/>
                </a:solidFill>
              </a:rPr>
              <a:t>: </a:t>
            </a:r>
          </a:p>
          <a:p>
            <a:pPr marL="914400" lvl="1" indent="-457200">
              <a:lnSpc>
                <a:spcPct val="90000"/>
              </a:lnSpc>
              <a:buNone/>
              <a:defRPr/>
            </a:pPr>
            <a:r>
              <a:rPr lang="en-US" sz="1800" dirty="0">
                <a:solidFill>
                  <a:schemeClr val="bg1"/>
                </a:solidFill>
              </a:rPr>
              <a:t>	</a:t>
            </a:r>
            <a:r>
              <a:rPr lang="en-US" sz="1800" dirty="0">
                <a:solidFill>
                  <a:schemeClr val="accent5"/>
                </a:solidFill>
              </a:rPr>
              <a:t>        </a:t>
            </a:r>
            <a:r>
              <a:rPr lang="en-US" sz="2400" dirty="0">
                <a:solidFill>
                  <a:schemeClr val="accent5"/>
                </a:solidFill>
              </a:rPr>
              <a:t>Writing 80; Reading 90; and Math 75</a:t>
            </a:r>
          </a:p>
          <a:p>
            <a:pPr marL="457200" lvl="1" indent="0">
              <a:lnSpc>
                <a:spcPct val="90000"/>
              </a:lnSpc>
              <a:buNone/>
              <a:defRPr/>
            </a:pPr>
            <a:endParaRPr lang="en-US" sz="2000" dirty="0">
              <a:solidFill>
                <a:schemeClr val="bg1"/>
              </a:solidFill>
            </a:endParaRPr>
          </a:p>
          <a:p>
            <a:pPr marL="914400" lvl="1" indent="-457200">
              <a:lnSpc>
                <a:spcPct val="90000"/>
              </a:lnSpc>
              <a:defRPr/>
            </a:pPr>
            <a:endParaRPr lang="en-US" sz="2000" dirty="0">
              <a:solidFill>
                <a:schemeClr val="bg1"/>
              </a:solidFill>
            </a:endParaRPr>
          </a:p>
        </p:txBody>
      </p:sp>
      <p:sp>
        <p:nvSpPr>
          <p:cNvPr id="44038" name="Rectangle 6"/>
          <p:cNvSpPr>
            <a:spLocks noChangeArrowheads="1"/>
          </p:cNvSpPr>
          <p:nvPr/>
        </p:nvSpPr>
        <p:spPr bwMode="auto">
          <a:xfrm>
            <a:off x="-2345" y="889788"/>
            <a:ext cx="9144000" cy="685800"/>
          </a:xfrm>
          <a:prstGeom prst="rect">
            <a:avLst/>
          </a:prstGeom>
          <a:solidFill>
            <a:schemeClr val="bg1"/>
          </a:solidFill>
          <a:ln w="57150">
            <a:solidFill>
              <a:schemeClr val="accent5"/>
            </a:solidFill>
            <a:miter lim="800000"/>
            <a:headEnd/>
            <a:tailEnd/>
          </a:ln>
        </p:spPr>
        <p:txBody>
          <a:bodyPr anchor="ctr"/>
          <a:lstStyle/>
          <a:p>
            <a:pPr algn="ctr" eaLnBrk="0" hangingPunct="0">
              <a:defRPr/>
            </a:pPr>
            <a:r>
              <a:rPr lang="en-US" sz="4000" b="1" dirty="0">
                <a:solidFill>
                  <a:schemeClr val="accent6">
                    <a:lumMod val="75000"/>
                  </a:schemeClr>
                </a:solidFill>
                <a:effectLst>
                  <a:outerShdw blurRad="38100" dist="38100" dir="2700000" algn="tl">
                    <a:srgbClr val="C0C0C0"/>
                  </a:outerShdw>
                </a:effectLst>
                <a:latin typeface="Arial Narrow" pitchFamily="34" charset="0"/>
              </a:rPr>
              <a:t>There are a few more requirements</a:t>
            </a: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1000"/>
                                        <p:tgtEl>
                                          <p:spTgt spid="44035">
                                            <p:txEl>
                                              <p:pRg st="0" end="0"/>
                                            </p:txEl>
                                          </p:spTgt>
                                        </p:tgtEl>
                                      </p:cBhvr>
                                    </p:animEffect>
                                    <p:anim calcmode="lin" valueType="num">
                                      <p:cBhvr>
                                        <p:cTn id="8" dur="10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403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4035">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Effect transition="in" filter="fade">
                                      <p:cBhvr>
                                        <p:cTn id="13" dur="1000"/>
                                        <p:tgtEl>
                                          <p:spTgt spid="44035">
                                            <p:txEl>
                                              <p:pRg st="1" end="1"/>
                                            </p:txEl>
                                          </p:spTgt>
                                        </p:tgtEl>
                                      </p:cBhvr>
                                    </p:animEffect>
                                    <p:anim calcmode="lin" valueType="num">
                                      <p:cBhvr>
                                        <p:cTn id="14" dur="10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4035">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4035">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Effect transition="in" filter="fade">
                                      <p:cBhvr>
                                        <p:cTn id="19" dur="1000"/>
                                        <p:tgtEl>
                                          <p:spTgt spid="44035">
                                            <p:txEl>
                                              <p:pRg st="2" end="2"/>
                                            </p:txEl>
                                          </p:spTgt>
                                        </p:tgtEl>
                                      </p:cBhvr>
                                    </p:animEffect>
                                    <p:anim calcmode="lin" valueType="num">
                                      <p:cBhvr>
                                        <p:cTn id="20" dur="10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44035">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4035">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44035">
                                            <p:txEl>
                                              <p:pRg st="3" end="3"/>
                                            </p:txEl>
                                          </p:spTgt>
                                        </p:tgtEl>
                                        <p:attrNameLst>
                                          <p:attrName>style.visibility</p:attrName>
                                        </p:attrNameLst>
                                      </p:cBhvr>
                                      <p:to>
                                        <p:strVal val="visible"/>
                                      </p:to>
                                    </p:set>
                                    <p:animEffect transition="in" filter="fade">
                                      <p:cBhvr>
                                        <p:cTn id="25" dur="1000"/>
                                        <p:tgtEl>
                                          <p:spTgt spid="44035">
                                            <p:txEl>
                                              <p:pRg st="3" end="3"/>
                                            </p:txEl>
                                          </p:spTgt>
                                        </p:tgtEl>
                                      </p:cBhvr>
                                    </p:animEffect>
                                    <p:anim calcmode="lin" valueType="num">
                                      <p:cBhvr>
                                        <p:cTn id="26" dur="10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44035">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4035">
                                            <p:txEl>
                                              <p:pRg st="3" end="3"/>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44035">
                                            <p:txEl>
                                              <p:pRg st="4" end="4"/>
                                            </p:txEl>
                                          </p:spTgt>
                                        </p:tgtEl>
                                        <p:attrNameLst>
                                          <p:attrName>style.visibility</p:attrName>
                                        </p:attrNameLst>
                                      </p:cBhvr>
                                      <p:to>
                                        <p:strVal val="visible"/>
                                      </p:to>
                                    </p:set>
                                    <p:animEffect transition="in" filter="fade">
                                      <p:cBhvr>
                                        <p:cTn id="31" dur="1000"/>
                                        <p:tgtEl>
                                          <p:spTgt spid="44035">
                                            <p:txEl>
                                              <p:pRg st="4" end="4"/>
                                            </p:txEl>
                                          </p:spTgt>
                                        </p:tgtEl>
                                      </p:cBhvr>
                                    </p:animEffect>
                                    <p:anim calcmode="lin" valueType="num">
                                      <p:cBhvr>
                                        <p:cTn id="32" dur="1000" fill="hold"/>
                                        <p:tgtEl>
                                          <p:spTgt spid="44035">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4035">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4035">
                                            <p:txEl>
                                              <p:pRg st="4" end="4"/>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44035">
                                            <p:txEl>
                                              <p:pRg st="5" end="5"/>
                                            </p:txEl>
                                          </p:spTgt>
                                        </p:tgtEl>
                                        <p:attrNameLst>
                                          <p:attrName>style.visibility</p:attrName>
                                        </p:attrNameLst>
                                      </p:cBhvr>
                                      <p:to>
                                        <p:strVal val="visible"/>
                                      </p:to>
                                    </p:set>
                                    <p:animEffect transition="in" filter="fade">
                                      <p:cBhvr>
                                        <p:cTn id="37" dur="1000"/>
                                        <p:tgtEl>
                                          <p:spTgt spid="44035">
                                            <p:txEl>
                                              <p:pRg st="5" end="5"/>
                                            </p:txEl>
                                          </p:spTgt>
                                        </p:tgtEl>
                                      </p:cBhvr>
                                    </p:animEffect>
                                    <p:anim calcmode="lin" valueType="num">
                                      <p:cBhvr>
                                        <p:cTn id="38" dur="1000" fill="hold"/>
                                        <p:tgtEl>
                                          <p:spTgt spid="44035">
                                            <p:txEl>
                                              <p:pRg st="5" end="5"/>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44035">
                                            <p:txEl>
                                              <p:pRg st="5" end="5"/>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44035">
                                            <p:txEl>
                                              <p:pRg st="5" end="5"/>
                                            </p:txEl>
                                          </p:spTgt>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44035">
                                            <p:txEl>
                                              <p:pRg st="6" end="6"/>
                                            </p:txEl>
                                          </p:spTgt>
                                        </p:tgtEl>
                                        <p:attrNameLst>
                                          <p:attrName>style.visibility</p:attrName>
                                        </p:attrNameLst>
                                      </p:cBhvr>
                                      <p:to>
                                        <p:strVal val="visible"/>
                                      </p:to>
                                    </p:set>
                                    <p:animEffect transition="in" filter="fade">
                                      <p:cBhvr>
                                        <p:cTn id="43" dur="1000"/>
                                        <p:tgtEl>
                                          <p:spTgt spid="44035">
                                            <p:txEl>
                                              <p:pRg st="6" end="6"/>
                                            </p:txEl>
                                          </p:spTgt>
                                        </p:tgtEl>
                                      </p:cBhvr>
                                    </p:animEffect>
                                    <p:anim calcmode="lin" valueType="num">
                                      <p:cBhvr>
                                        <p:cTn id="44" dur="1000" fill="hold"/>
                                        <p:tgtEl>
                                          <p:spTgt spid="44035">
                                            <p:txEl>
                                              <p:pRg st="6" end="6"/>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44035">
                                            <p:txEl>
                                              <p:pRg st="6" end="6"/>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4035">
                                            <p:txEl>
                                              <p:pRg st="6" end="6"/>
                                            </p:txEl>
                                          </p:spTgt>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44035">
                                            <p:txEl>
                                              <p:pRg st="7" end="7"/>
                                            </p:txEl>
                                          </p:spTgt>
                                        </p:tgtEl>
                                        <p:attrNameLst>
                                          <p:attrName>style.visibility</p:attrName>
                                        </p:attrNameLst>
                                      </p:cBhvr>
                                      <p:to>
                                        <p:strVal val="visible"/>
                                      </p:to>
                                    </p:set>
                                    <p:animEffect transition="in" filter="fade">
                                      <p:cBhvr>
                                        <p:cTn id="49" dur="1000"/>
                                        <p:tgtEl>
                                          <p:spTgt spid="44035">
                                            <p:txEl>
                                              <p:pRg st="7" end="7"/>
                                            </p:txEl>
                                          </p:spTgt>
                                        </p:tgtEl>
                                      </p:cBhvr>
                                    </p:animEffect>
                                    <p:anim calcmode="lin" valueType="num">
                                      <p:cBhvr>
                                        <p:cTn id="50" dur="1000" fill="hold"/>
                                        <p:tgtEl>
                                          <p:spTgt spid="44035">
                                            <p:txEl>
                                              <p:pRg st="7" end="7"/>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44035">
                                            <p:txEl>
                                              <p:pRg st="7" end="7"/>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4035">
                                            <p:txEl>
                                              <p:pRg st="7" end="7"/>
                                            </p:txEl>
                                          </p:spTgt>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44035">
                                            <p:txEl>
                                              <p:pRg st="8" end="8"/>
                                            </p:txEl>
                                          </p:spTgt>
                                        </p:tgtEl>
                                        <p:attrNameLst>
                                          <p:attrName>style.visibility</p:attrName>
                                        </p:attrNameLst>
                                      </p:cBhvr>
                                      <p:to>
                                        <p:strVal val="visible"/>
                                      </p:to>
                                    </p:set>
                                    <p:animEffect transition="in" filter="fade">
                                      <p:cBhvr>
                                        <p:cTn id="55" dur="1000"/>
                                        <p:tgtEl>
                                          <p:spTgt spid="44035">
                                            <p:txEl>
                                              <p:pRg st="8" end="8"/>
                                            </p:txEl>
                                          </p:spTgt>
                                        </p:tgtEl>
                                      </p:cBhvr>
                                    </p:animEffect>
                                    <p:anim calcmode="lin" valueType="num">
                                      <p:cBhvr>
                                        <p:cTn id="56" dur="1000" fill="hold"/>
                                        <p:tgtEl>
                                          <p:spTgt spid="44035">
                                            <p:txEl>
                                              <p:pRg st="8" end="8"/>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44035">
                                            <p:txEl>
                                              <p:pRg st="8" end="8"/>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44035">
                                            <p:txEl>
                                              <p:pRg st="8" end="8"/>
                                            </p:txEl>
                                          </p:spTgt>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44035">
                                            <p:txEl>
                                              <p:pRg st="9" end="9"/>
                                            </p:txEl>
                                          </p:spTgt>
                                        </p:tgtEl>
                                        <p:attrNameLst>
                                          <p:attrName>style.visibility</p:attrName>
                                        </p:attrNameLst>
                                      </p:cBhvr>
                                      <p:to>
                                        <p:strVal val="visible"/>
                                      </p:to>
                                    </p:set>
                                    <p:animEffect transition="in" filter="fade">
                                      <p:cBhvr>
                                        <p:cTn id="61" dur="1000"/>
                                        <p:tgtEl>
                                          <p:spTgt spid="44035">
                                            <p:txEl>
                                              <p:pRg st="9" end="9"/>
                                            </p:txEl>
                                          </p:spTgt>
                                        </p:tgtEl>
                                      </p:cBhvr>
                                    </p:animEffect>
                                    <p:anim calcmode="lin" valueType="num">
                                      <p:cBhvr>
                                        <p:cTn id="62" dur="1000" fill="hold"/>
                                        <p:tgtEl>
                                          <p:spTgt spid="44035">
                                            <p:txEl>
                                              <p:pRg st="9" end="9"/>
                                            </p:txEl>
                                          </p:spTgt>
                                        </p:tgtEl>
                                        <p:attrNameLst>
                                          <p:attrName>ppt_x</p:attrName>
                                        </p:attrNameLst>
                                      </p:cBhvr>
                                      <p:tavLst>
                                        <p:tav tm="0">
                                          <p:val>
                                            <p:strVal val="#ppt_x"/>
                                          </p:val>
                                        </p:tav>
                                        <p:tav tm="100000">
                                          <p:val>
                                            <p:strVal val="#ppt_x"/>
                                          </p:val>
                                        </p:tav>
                                      </p:tavLst>
                                    </p:anim>
                                    <p:anim calcmode="lin" valueType="num">
                                      <p:cBhvr>
                                        <p:cTn id="63" dur="900" decel="100000" fill="hold"/>
                                        <p:tgtEl>
                                          <p:spTgt spid="44035">
                                            <p:txEl>
                                              <p:pRg st="9" end="9"/>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44035">
                                            <p:txEl>
                                              <p:pRg st="9" end="9"/>
                                            </p:txEl>
                                          </p:spTgt>
                                        </p:tgtEl>
                                        <p:attrNameLst>
                                          <p:attrName>ppt_y</p:attrName>
                                        </p:attrNameLst>
                                      </p:cBhvr>
                                      <p:tavLst>
                                        <p:tav tm="0">
                                          <p:val>
                                            <p:strVal val="#ppt_y-.03"/>
                                          </p:val>
                                        </p:tav>
                                        <p:tav tm="100000">
                                          <p:val>
                                            <p:strVal val="#ppt_y"/>
                                          </p:val>
                                        </p:tav>
                                      </p:tavLst>
                                    </p:anim>
                                  </p:childTnLst>
                                </p:cTn>
                              </p:par>
                              <p:par>
                                <p:cTn id="65" presetID="37" presetClass="entr" presetSubtype="0" fill="hold" nodeType="withEffect">
                                  <p:stCondLst>
                                    <p:cond delay="0"/>
                                  </p:stCondLst>
                                  <p:childTnLst>
                                    <p:set>
                                      <p:cBhvr>
                                        <p:cTn id="66" dur="1" fill="hold">
                                          <p:stCondLst>
                                            <p:cond delay="0"/>
                                          </p:stCondLst>
                                        </p:cTn>
                                        <p:tgtEl>
                                          <p:spTgt spid="44035">
                                            <p:txEl>
                                              <p:pRg st="10" end="10"/>
                                            </p:txEl>
                                          </p:spTgt>
                                        </p:tgtEl>
                                        <p:attrNameLst>
                                          <p:attrName>style.visibility</p:attrName>
                                        </p:attrNameLst>
                                      </p:cBhvr>
                                      <p:to>
                                        <p:strVal val="visible"/>
                                      </p:to>
                                    </p:set>
                                    <p:animEffect transition="in" filter="fade">
                                      <p:cBhvr>
                                        <p:cTn id="67" dur="1000"/>
                                        <p:tgtEl>
                                          <p:spTgt spid="44035">
                                            <p:txEl>
                                              <p:pRg st="10" end="10"/>
                                            </p:txEl>
                                          </p:spTgt>
                                        </p:tgtEl>
                                      </p:cBhvr>
                                    </p:animEffect>
                                    <p:anim calcmode="lin" valueType="num">
                                      <p:cBhvr>
                                        <p:cTn id="68" dur="1000" fill="hold"/>
                                        <p:tgtEl>
                                          <p:spTgt spid="44035">
                                            <p:txEl>
                                              <p:pRg st="10" end="10"/>
                                            </p:txEl>
                                          </p:spTgt>
                                        </p:tgtEl>
                                        <p:attrNameLst>
                                          <p:attrName>ppt_x</p:attrName>
                                        </p:attrNameLst>
                                      </p:cBhvr>
                                      <p:tavLst>
                                        <p:tav tm="0">
                                          <p:val>
                                            <p:strVal val="#ppt_x"/>
                                          </p:val>
                                        </p:tav>
                                        <p:tav tm="100000">
                                          <p:val>
                                            <p:strVal val="#ppt_x"/>
                                          </p:val>
                                        </p:tav>
                                      </p:tavLst>
                                    </p:anim>
                                    <p:anim calcmode="lin" valueType="num">
                                      <p:cBhvr>
                                        <p:cTn id="69" dur="900" decel="100000" fill="hold"/>
                                        <p:tgtEl>
                                          <p:spTgt spid="44035">
                                            <p:txEl>
                                              <p:pRg st="10" end="10"/>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44035">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Placeholder 9">
            <a:extLst>
              <a:ext uri="{FF2B5EF4-FFF2-40B4-BE49-F238E27FC236}">
                <a16:creationId xmlns="" xmlns:a16="http://schemas.microsoft.com/office/drawing/2014/main" id="{42264E51-E447-4DED-A034-FBDCC2A642EB}"/>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l="5877" r="21742"/>
          <a:stretch/>
        </p:blipFill>
        <p:spPr>
          <a:xfrm>
            <a:off x="5007168" y="0"/>
            <a:ext cx="4086223" cy="6858000"/>
          </a:xfrm>
        </p:spPr>
      </p:pic>
      <p:sp>
        <p:nvSpPr>
          <p:cNvPr id="9" name="Rectangle 8">
            <a:extLst>
              <a:ext uri="{FF2B5EF4-FFF2-40B4-BE49-F238E27FC236}">
                <a16:creationId xmlns="" xmlns:a16="http://schemas.microsoft.com/office/drawing/2014/main" id="{0CB46E4E-AF2F-4726-9FF5-2FD9C356525F}"/>
              </a:ext>
            </a:extLst>
          </p:cNvPr>
          <p:cNvSpPr/>
          <p:nvPr/>
        </p:nvSpPr>
        <p:spPr>
          <a:xfrm>
            <a:off x="4800600" y="448735"/>
            <a:ext cx="4658124"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erlin Sans FB Demi" panose="020E0802020502020306" pitchFamily="34" charset="0"/>
                <a:ea typeface="+mn-ea"/>
                <a:cs typeface="+mn-cs"/>
              </a:rPr>
              <a:t>Graduation Pathway Plan</a:t>
            </a:r>
          </a:p>
        </p:txBody>
      </p:sp>
      <p:sp>
        <p:nvSpPr>
          <p:cNvPr id="11" name="Oval 10">
            <a:extLst>
              <a:ext uri="{FF2B5EF4-FFF2-40B4-BE49-F238E27FC236}">
                <a16:creationId xmlns="" xmlns:a16="http://schemas.microsoft.com/office/drawing/2014/main" id="{7F81D4FD-12D9-44C4-90A2-BD8395B0643E}"/>
              </a:ext>
            </a:extLst>
          </p:cNvPr>
          <p:cNvSpPr/>
          <p:nvPr/>
        </p:nvSpPr>
        <p:spPr>
          <a:xfrm>
            <a:off x="137674" y="3417130"/>
            <a:ext cx="994774" cy="935632"/>
          </a:xfrm>
          <a:prstGeom prst="ellipse">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2</a:t>
            </a:r>
          </a:p>
        </p:txBody>
      </p:sp>
      <p:sp>
        <p:nvSpPr>
          <p:cNvPr id="14" name="Oval 13">
            <a:extLst>
              <a:ext uri="{FF2B5EF4-FFF2-40B4-BE49-F238E27FC236}">
                <a16:creationId xmlns="" xmlns:a16="http://schemas.microsoft.com/office/drawing/2014/main" id="{BC4B07CC-4C39-4C58-A521-6FFFB2B8DCC2}"/>
              </a:ext>
            </a:extLst>
          </p:cNvPr>
          <p:cNvSpPr/>
          <p:nvPr/>
        </p:nvSpPr>
        <p:spPr>
          <a:xfrm>
            <a:off x="88438" y="4731272"/>
            <a:ext cx="994774" cy="935632"/>
          </a:xfrm>
          <a:prstGeom prst="ellipse">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3</a:t>
            </a:r>
          </a:p>
        </p:txBody>
      </p:sp>
      <p:sp>
        <p:nvSpPr>
          <p:cNvPr id="15" name="Title 1">
            <a:extLst>
              <a:ext uri="{FF2B5EF4-FFF2-40B4-BE49-F238E27FC236}">
                <a16:creationId xmlns="" xmlns:a16="http://schemas.microsoft.com/office/drawing/2014/main" id="{063BA01C-669B-4D15-9DD2-1D1EB5E1A5F4}"/>
              </a:ext>
            </a:extLst>
          </p:cNvPr>
          <p:cNvSpPr txBox="1">
            <a:spLocks/>
          </p:cNvSpPr>
          <p:nvPr/>
        </p:nvSpPr>
        <p:spPr>
          <a:xfrm>
            <a:off x="1132448" y="3544349"/>
            <a:ext cx="4086223" cy="853455"/>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30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erlin Sans FB Demi" panose="020E0802020502020306" pitchFamily="34" charset="0"/>
                <a:ea typeface="+mj-ea"/>
                <a:cs typeface="+mj-cs"/>
              </a:rPr>
              <a:t>Learn &amp; Demonstrate Employability Skills</a:t>
            </a:r>
          </a:p>
        </p:txBody>
      </p:sp>
      <p:sp>
        <p:nvSpPr>
          <p:cNvPr id="16" name="Title 1">
            <a:extLst>
              <a:ext uri="{FF2B5EF4-FFF2-40B4-BE49-F238E27FC236}">
                <a16:creationId xmlns="" xmlns:a16="http://schemas.microsoft.com/office/drawing/2014/main" id="{716F7DCA-8E60-4C45-A6C3-0151BAC653CF}"/>
              </a:ext>
            </a:extLst>
          </p:cNvPr>
          <p:cNvSpPr txBox="1">
            <a:spLocks/>
          </p:cNvSpPr>
          <p:nvPr/>
        </p:nvSpPr>
        <p:spPr>
          <a:xfrm>
            <a:off x="1120818" y="4731270"/>
            <a:ext cx="4077858" cy="1069282"/>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30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erlin Sans FB Demi" panose="020E0802020502020306" pitchFamily="34" charset="0"/>
                <a:ea typeface="+mj-ea"/>
                <a:cs typeface="+mj-cs"/>
              </a:rPr>
              <a:t>Postsecondary Ready Competencies</a:t>
            </a:r>
          </a:p>
        </p:txBody>
      </p:sp>
      <p:sp>
        <p:nvSpPr>
          <p:cNvPr id="12" name="Title 1">
            <a:extLst>
              <a:ext uri="{FF2B5EF4-FFF2-40B4-BE49-F238E27FC236}">
                <a16:creationId xmlns="" xmlns:a16="http://schemas.microsoft.com/office/drawing/2014/main" id="{1043EE00-E399-4121-8FEA-3065CE139F3B}"/>
              </a:ext>
            </a:extLst>
          </p:cNvPr>
          <p:cNvSpPr txBox="1">
            <a:spLocks/>
          </p:cNvSpPr>
          <p:nvPr/>
        </p:nvSpPr>
        <p:spPr>
          <a:xfrm>
            <a:off x="257178" y="576576"/>
            <a:ext cx="4543422" cy="2081686"/>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30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US" sz="4800" b="1" dirty="0">
                <a:solidFill>
                  <a:srgbClr val="C00000"/>
                </a:solidFill>
                <a:effectLst>
                  <a:outerShdw blurRad="38100" dist="38100" dir="2700000" algn="tl">
                    <a:srgbClr val="000000">
                      <a:alpha val="43137"/>
                    </a:srgbClr>
                  </a:outerShdw>
                </a:effectLst>
                <a:latin typeface="Berlin Sans FB Demi" panose="020E0802020502020306" pitchFamily="34" charset="0"/>
              </a:rPr>
              <a:t>Indiana Grad Pathway</a:t>
            </a:r>
            <a:endParaRPr kumimoji="0" lang="en-US" sz="4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erlin Sans FB Demi" panose="020E0802020502020306" pitchFamily="34" charset="0"/>
              <a:ea typeface="+mj-ea"/>
              <a:cs typeface="+mj-cs"/>
            </a:endParaRP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800" i="0" u="none" strike="noStrike" kern="1200" cap="none" spc="0" normalizeH="0" baseline="0" noProof="0" dirty="0">
                <a:ln>
                  <a:noFill/>
                </a:ln>
                <a:solidFill>
                  <a:schemeClr val="accent4">
                    <a:lumMod val="75000"/>
                  </a:schemeClr>
                </a:solidFill>
                <a:effectLst>
                  <a:outerShdw blurRad="38100" dist="38100" dir="2700000" algn="tl">
                    <a:srgbClr val="000000">
                      <a:alpha val="43137"/>
                    </a:srgbClr>
                  </a:outerShdw>
                </a:effectLst>
                <a:uLnTx/>
                <a:uFillTx/>
                <a:latin typeface="Berlin Sans FB Demi" panose="020E0802020502020306" pitchFamily="34" charset="0"/>
                <a:ea typeface="+mj-ea"/>
                <a:cs typeface="+mj-cs"/>
              </a:rPr>
              <a:t>Steps 2 &amp; 3</a:t>
            </a:r>
          </a:p>
        </p:txBody>
      </p:sp>
      <p:pic>
        <p:nvPicPr>
          <p:cNvPr id="3" name="Picture 2" descr="A drawing of a cartoon character&#10;&#10;Description automatically generated">
            <a:extLst>
              <a:ext uri="{FF2B5EF4-FFF2-40B4-BE49-F238E27FC236}">
                <a16:creationId xmlns="" xmlns:a16="http://schemas.microsoft.com/office/drawing/2014/main" id="{3582CFD1-4E89-4102-A380-81CAD6854C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800" y="2743200"/>
            <a:ext cx="1905000" cy="1752600"/>
          </a:xfrm>
          <a:prstGeom prst="rect">
            <a:avLst/>
          </a:prstGeom>
        </p:spPr>
      </p:pic>
    </p:spTree>
    <p:extLst>
      <p:ext uri="{BB962C8B-B14F-4D97-AF65-F5344CB8AC3E}">
        <p14:creationId xmlns:p14="http://schemas.microsoft.com/office/powerpoint/2010/main" val="194796259"/>
      </p:ext>
    </p:extLst>
  </p:cSld>
  <p:clrMapOvr>
    <a:masterClrMapping/>
  </p:clrMapOvr>
  <p:transition spd="med">
    <p:pull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8389" y="382598"/>
            <a:ext cx="5683349" cy="1941458"/>
          </a:xfrm>
        </p:spPr>
        <p:txBody>
          <a:bodyPr>
            <a:normAutofit/>
            <a:scene3d>
              <a:camera prst="orthographicFront"/>
              <a:lightRig rig="soft" dir="t">
                <a:rot lat="0" lon="0" rev="15600000"/>
              </a:lightRig>
            </a:scene3d>
            <a:sp3d extrusionH="57150" prstMaterial="softEdge">
              <a:bevelT w="25400" h="38100"/>
            </a:sp3d>
          </a:bodyPr>
          <a:lstStyle/>
          <a:p>
            <a:pPr algn="ctr"/>
            <a:r>
              <a:rPr lang="en-US" sz="4000" b="1" dirty="0">
                <a:ln/>
                <a:solidFill>
                  <a:schemeClr val="accent4">
                    <a:lumMod val="75000"/>
                  </a:schemeClr>
                </a:solidFill>
                <a:effectLst>
                  <a:outerShdw blurRad="38100" dist="38100" dir="2700000" algn="tl">
                    <a:srgbClr val="000000">
                      <a:alpha val="43137"/>
                    </a:srgbClr>
                  </a:outerShdw>
                </a:effectLst>
                <a:latin typeface="Berlin Sans FB Demi" panose="020E0802020502020306" pitchFamily="34" charset="0"/>
              </a:rPr>
              <a:t>Indiana’s Employability Skills Benchmarks </a:t>
            </a:r>
            <a:r>
              <a:rPr lang="en-US" sz="3600" b="1" dirty="0">
                <a:ln/>
                <a:solidFill>
                  <a:schemeClr val="accent4">
                    <a:lumMod val="75000"/>
                  </a:schemeClr>
                </a:solidFill>
                <a:latin typeface="Berlin Sans FB Demi" panose="020E0802020502020306" pitchFamily="34" charset="0"/>
              </a:rPr>
              <a:t/>
            </a:r>
            <a:br>
              <a:rPr lang="en-US" sz="3600" b="1" dirty="0">
                <a:ln/>
                <a:solidFill>
                  <a:schemeClr val="accent4">
                    <a:lumMod val="75000"/>
                  </a:schemeClr>
                </a:solidFill>
                <a:latin typeface="Berlin Sans FB Demi" panose="020E0802020502020306" pitchFamily="34" charset="0"/>
              </a:rPr>
            </a:br>
            <a:r>
              <a:rPr lang="en-US" b="1" dirty="0">
                <a:ln/>
                <a:solidFill>
                  <a:schemeClr val="accent4">
                    <a:lumMod val="75000"/>
                  </a:schemeClr>
                </a:solidFill>
              </a:rPr>
              <a:t> </a:t>
            </a:r>
          </a:p>
        </p:txBody>
      </p:sp>
      <p:sp>
        <p:nvSpPr>
          <p:cNvPr id="4" name="Subtitle 3"/>
          <p:cNvSpPr>
            <a:spLocks noGrp="1"/>
          </p:cNvSpPr>
          <p:nvPr>
            <p:ph type="subTitle" idx="1"/>
          </p:nvPr>
        </p:nvSpPr>
        <p:spPr>
          <a:xfrm>
            <a:off x="6717714" y="249838"/>
            <a:ext cx="2243406" cy="684471"/>
          </a:xfrm>
        </p:spPr>
        <p:txBody>
          <a:bodyPr>
            <a:noAutofit/>
          </a:bodyPr>
          <a:lstStyle/>
          <a:p>
            <a:pPr algn="ctr"/>
            <a:r>
              <a:rPr lang="en-US" sz="2400" dirty="0">
                <a:solidFill>
                  <a:schemeClr val="bg1"/>
                </a:solidFill>
                <a:latin typeface="Berlin Sans FB Demi" panose="020E0802020502020306" pitchFamily="34" charset="0"/>
              </a:rPr>
              <a:t>Employability Skills</a:t>
            </a:r>
          </a:p>
        </p:txBody>
      </p:sp>
      <p:pic>
        <p:nvPicPr>
          <p:cNvPr id="16" name="Picture 15">
            <a:extLst>
              <a:ext uri="{FF2B5EF4-FFF2-40B4-BE49-F238E27FC236}">
                <a16:creationId xmlns="" xmlns:a16="http://schemas.microsoft.com/office/drawing/2014/main" id="{D33DF4F6-60D6-4F16-93D4-A698F9F4D9AA}"/>
              </a:ext>
            </a:extLst>
          </p:cNvPr>
          <p:cNvPicPr>
            <a:picLocks noChangeAspect="1"/>
          </p:cNvPicPr>
          <p:nvPr/>
        </p:nvPicPr>
        <p:blipFill rotWithShape="1">
          <a:blip r:embed="rId2">
            <a:extLst>
              <a:ext uri="{837473B0-CC2E-450A-ABE3-18F120FF3D39}">
                <a1611:picAttrSrcUrl xmlns="" xmlns:a1611="http://schemas.microsoft.com/office/drawing/2016/11/main" r:id="rId3"/>
              </a:ext>
            </a:extLst>
          </a:blip>
          <a:srcRect b="10361"/>
          <a:stretch/>
        </p:blipFill>
        <p:spPr>
          <a:xfrm>
            <a:off x="3899864" y="3429000"/>
            <a:ext cx="2588178" cy="1740304"/>
          </a:xfrm>
          <a:prstGeom prst="rect">
            <a:avLst/>
          </a:prstGeom>
        </p:spPr>
      </p:pic>
      <p:sp>
        <p:nvSpPr>
          <p:cNvPr id="10" name="Oval 9">
            <a:extLst>
              <a:ext uri="{FF2B5EF4-FFF2-40B4-BE49-F238E27FC236}">
                <a16:creationId xmlns="" xmlns:a16="http://schemas.microsoft.com/office/drawing/2014/main" id="{211696B5-65B7-44C1-AD59-2EE808B7245F}"/>
              </a:ext>
            </a:extLst>
          </p:cNvPr>
          <p:cNvSpPr/>
          <p:nvPr/>
        </p:nvSpPr>
        <p:spPr>
          <a:xfrm>
            <a:off x="7386560" y="1254775"/>
            <a:ext cx="1095703" cy="1069281"/>
          </a:xfrm>
          <a:prstGeom prst="ellipse">
            <a:avLst/>
          </a:prstGeom>
          <a:solidFill>
            <a:schemeClr val="accent6">
              <a:lumMod val="60000"/>
              <a:lumOff val="40000"/>
            </a:schemeClr>
          </a:solidFill>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2</a:t>
            </a:r>
          </a:p>
        </p:txBody>
      </p:sp>
      <p:sp>
        <p:nvSpPr>
          <p:cNvPr id="14" name="Subtitle 4">
            <a:extLst>
              <a:ext uri="{FF2B5EF4-FFF2-40B4-BE49-F238E27FC236}">
                <a16:creationId xmlns="" xmlns:a16="http://schemas.microsoft.com/office/drawing/2014/main" id="{DE757327-B558-43E4-ADAA-30C1E9ACF01E}"/>
              </a:ext>
            </a:extLst>
          </p:cNvPr>
          <p:cNvSpPr txBox="1">
            <a:spLocks/>
          </p:cNvSpPr>
          <p:nvPr/>
        </p:nvSpPr>
        <p:spPr>
          <a:xfrm>
            <a:off x="661737" y="2368304"/>
            <a:ext cx="5152871" cy="2546020"/>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90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60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9pPr>
          </a:lstStyle>
          <a:p>
            <a:pPr marL="285750" marR="0" lvl="0" indent="-285750" algn="l" defTabSz="685800" rtl="0" eaLnBrk="1" fontAlgn="auto" latinLnBrk="0" hangingPunct="1">
              <a:lnSpc>
                <a:spcPct val="90000"/>
              </a:lnSpc>
              <a:spcBef>
                <a:spcPts val="9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Berlin Sans FB Demi" panose="020E0802020502020306" pitchFamily="34" charset="0"/>
                <a:ea typeface="+mn-ea"/>
                <a:cs typeface="+mn-cs"/>
              </a:rPr>
              <a:t>Career Mindset</a:t>
            </a:r>
          </a:p>
          <a:p>
            <a:pPr marL="285750" marR="0" lvl="0" indent="-285750" algn="l" defTabSz="685800" rtl="0" eaLnBrk="1" fontAlgn="auto" latinLnBrk="0" hangingPunct="1">
              <a:lnSpc>
                <a:spcPct val="90000"/>
              </a:lnSpc>
              <a:spcBef>
                <a:spcPts val="9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Berlin Sans FB Demi" panose="020E0802020502020306" pitchFamily="34" charset="0"/>
                <a:ea typeface="+mn-ea"/>
                <a:cs typeface="+mn-cs"/>
              </a:rPr>
              <a:t>Self-Management Skills</a:t>
            </a:r>
          </a:p>
          <a:p>
            <a:pPr marL="285750" marR="0" lvl="0" indent="-285750" algn="l" defTabSz="685800" rtl="0" eaLnBrk="1" fontAlgn="auto" latinLnBrk="0" hangingPunct="1">
              <a:lnSpc>
                <a:spcPct val="90000"/>
              </a:lnSpc>
              <a:spcBef>
                <a:spcPts val="9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Berlin Sans FB Demi" panose="020E0802020502020306" pitchFamily="34" charset="0"/>
                <a:ea typeface="+mn-ea"/>
                <a:cs typeface="+mn-cs"/>
              </a:rPr>
              <a:t>Learning Skills</a:t>
            </a:r>
          </a:p>
          <a:p>
            <a:pPr marL="285750" marR="0" lvl="0" indent="-285750" algn="l" defTabSz="685800" rtl="0" eaLnBrk="1" fontAlgn="auto" latinLnBrk="0" hangingPunct="1">
              <a:lnSpc>
                <a:spcPct val="90000"/>
              </a:lnSpc>
              <a:spcBef>
                <a:spcPts val="9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Berlin Sans FB Demi" panose="020E0802020502020306" pitchFamily="34" charset="0"/>
                <a:ea typeface="+mn-ea"/>
                <a:cs typeface="+mn-cs"/>
              </a:rPr>
              <a:t>Social Skills</a:t>
            </a:r>
          </a:p>
          <a:p>
            <a:pPr marL="285750" marR="0" lvl="0" indent="-285750" algn="l" defTabSz="685800" rtl="0" eaLnBrk="1" fontAlgn="auto" latinLnBrk="0" hangingPunct="1">
              <a:lnSpc>
                <a:spcPct val="90000"/>
              </a:lnSpc>
              <a:spcBef>
                <a:spcPts val="9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Berlin Sans FB Demi" panose="020E0802020502020306" pitchFamily="34" charset="0"/>
                <a:ea typeface="+mn-ea"/>
                <a:cs typeface="+mn-cs"/>
              </a:rPr>
              <a:t>Workplace Skills</a:t>
            </a:r>
          </a:p>
        </p:txBody>
      </p:sp>
      <p:sp>
        <p:nvSpPr>
          <p:cNvPr id="15" name="Subtitle 2">
            <a:extLst>
              <a:ext uri="{FF2B5EF4-FFF2-40B4-BE49-F238E27FC236}">
                <a16:creationId xmlns="" xmlns:a16="http://schemas.microsoft.com/office/drawing/2014/main" id="{EC11F005-9445-4C1A-86E8-E85B0F701C43}"/>
              </a:ext>
            </a:extLst>
          </p:cNvPr>
          <p:cNvSpPr txBox="1">
            <a:spLocks/>
          </p:cNvSpPr>
          <p:nvPr/>
        </p:nvSpPr>
        <p:spPr>
          <a:xfrm>
            <a:off x="39890" y="6274248"/>
            <a:ext cx="5891848" cy="349836"/>
          </a:xfrm>
          <a:prstGeom prst="rect">
            <a:avLst/>
          </a:prstGeom>
          <a:noFill/>
          <a:ln>
            <a:noFill/>
          </a:ln>
          <a:effectLst/>
        </p:spPr>
        <p:style>
          <a:lnRef idx="0">
            <a:schemeClr val="accent4"/>
          </a:lnRef>
          <a:fillRef idx="3">
            <a:schemeClr val="accent4"/>
          </a:fillRef>
          <a:effectRef idx="3">
            <a:schemeClr val="accent4"/>
          </a:effectRef>
          <a:fontRef idx="minor">
            <a:schemeClr val="lt1"/>
          </a:fontRef>
        </p:style>
        <p:txBody>
          <a:bodyPr vert="horz" lIns="91440" tIns="45720" rIns="91440" bIns="45720" rtlCol="0">
            <a:noAutofit/>
          </a:bodyPr>
          <a:lstStyle>
            <a:lvl1pPr marL="205740" indent="-205740" algn="l" defTabSz="685800" rtl="0" eaLnBrk="1" latinLnBrk="0" hangingPunct="1">
              <a:lnSpc>
                <a:spcPct val="90000"/>
              </a:lnSpc>
              <a:spcBef>
                <a:spcPts val="1350"/>
              </a:spcBef>
              <a:buFont typeface="Arial" panose="020B0604020202020204" pitchFamily="34" charset="0"/>
              <a:buChar char="•"/>
              <a:defRPr sz="1800" kern="1200">
                <a:solidFill>
                  <a:schemeClr val="lt1"/>
                </a:solidFill>
                <a:latin typeface="+mn-lt"/>
                <a:ea typeface="+mn-ea"/>
                <a:cs typeface="+mn-cs"/>
              </a:defRPr>
            </a:lvl1pPr>
            <a:lvl2pPr marL="411480" indent="-171450" algn="l" defTabSz="685800" rtl="0" eaLnBrk="1" latinLnBrk="0" hangingPunct="1">
              <a:lnSpc>
                <a:spcPct val="90000"/>
              </a:lnSpc>
              <a:spcBef>
                <a:spcPts val="750"/>
              </a:spcBef>
              <a:buFont typeface="Arial" panose="020B0604020202020204" pitchFamily="34" charset="0"/>
              <a:buChar char="•"/>
              <a:defRPr sz="1500" kern="1200">
                <a:solidFill>
                  <a:schemeClr val="lt1"/>
                </a:solidFill>
                <a:latin typeface="+mn-lt"/>
                <a:ea typeface="+mn-ea"/>
                <a:cs typeface="+mn-cs"/>
              </a:defRPr>
            </a:lvl2pPr>
            <a:lvl3pPr marL="617220" indent="-171450" algn="l" defTabSz="685800" rtl="0" eaLnBrk="1" latinLnBrk="0" hangingPunct="1">
              <a:lnSpc>
                <a:spcPct val="90000"/>
              </a:lnSpc>
              <a:spcBef>
                <a:spcPts val="600"/>
              </a:spcBef>
              <a:buFont typeface="Arial" panose="020B0604020202020204" pitchFamily="34" charset="0"/>
              <a:buChar char="•"/>
              <a:defRPr sz="1350" kern="1200">
                <a:solidFill>
                  <a:schemeClr val="lt1"/>
                </a:solidFill>
                <a:latin typeface="+mn-lt"/>
                <a:ea typeface="+mn-ea"/>
                <a:cs typeface="+mn-cs"/>
              </a:defRPr>
            </a:lvl3pPr>
            <a:lvl4pPr marL="822960" indent="-171450" algn="l" defTabSz="685800" rtl="0" eaLnBrk="1" latinLnBrk="0" hangingPunct="1">
              <a:lnSpc>
                <a:spcPct val="90000"/>
              </a:lnSpc>
              <a:spcBef>
                <a:spcPts val="600"/>
              </a:spcBef>
              <a:buFont typeface="Arial" panose="020B0604020202020204" pitchFamily="34" charset="0"/>
              <a:buChar char="•"/>
              <a:defRPr sz="1200" kern="1200">
                <a:solidFill>
                  <a:schemeClr val="lt1"/>
                </a:solidFill>
                <a:latin typeface="+mn-lt"/>
                <a:ea typeface="+mn-ea"/>
                <a:cs typeface="+mn-cs"/>
              </a:defRPr>
            </a:lvl4pPr>
            <a:lvl5pPr marL="994410" indent="-171450" algn="l" defTabSz="685800" rtl="0" eaLnBrk="1" latinLnBrk="0" hangingPunct="1">
              <a:lnSpc>
                <a:spcPct val="90000"/>
              </a:lnSpc>
              <a:spcBef>
                <a:spcPts val="600"/>
              </a:spcBef>
              <a:buFont typeface="Arial" panose="020B0604020202020204" pitchFamily="34" charset="0"/>
              <a:buChar char="•"/>
              <a:defRPr sz="1200" kern="1200">
                <a:solidFill>
                  <a:schemeClr val="lt1"/>
                </a:solidFill>
                <a:latin typeface="+mn-lt"/>
                <a:ea typeface="+mn-ea"/>
                <a:cs typeface="+mn-cs"/>
              </a:defRPr>
            </a:lvl5pPr>
            <a:lvl6pPr marL="1165860" indent="-171450" algn="l" defTabSz="685800" rtl="0" eaLnBrk="1" latinLnBrk="0" hangingPunct="1">
              <a:lnSpc>
                <a:spcPct val="90000"/>
              </a:lnSpc>
              <a:spcBef>
                <a:spcPts val="600"/>
              </a:spcBef>
              <a:buFont typeface="Arial" panose="020B0604020202020204" pitchFamily="34" charset="0"/>
              <a:buChar char="•"/>
              <a:defRPr sz="1200" kern="1200">
                <a:solidFill>
                  <a:schemeClr val="lt1"/>
                </a:solidFill>
                <a:latin typeface="+mn-lt"/>
                <a:ea typeface="+mn-ea"/>
                <a:cs typeface="+mn-cs"/>
              </a:defRPr>
            </a:lvl6pPr>
            <a:lvl7pPr marL="1337310" indent="-171450" algn="l" defTabSz="685800" rtl="0" eaLnBrk="1" latinLnBrk="0" hangingPunct="1">
              <a:lnSpc>
                <a:spcPct val="90000"/>
              </a:lnSpc>
              <a:spcBef>
                <a:spcPts val="600"/>
              </a:spcBef>
              <a:buFont typeface="Arial" panose="020B0604020202020204" pitchFamily="34" charset="0"/>
              <a:buChar char="•"/>
              <a:defRPr sz="1200" kern="1200">
                <a:solidFill>
                  <a:schemeClr val="lt1"/>
                </a:solidFill>
                <a:latin typeface="+mn-lt"/>
                <a:ea typeface="+mn-ea"/>
                <a:cs typeface="+mn-cs"/>
              </a:defRPr>
            </a:lvl7pPr>
            <a:lvl8pPr marL="1508760" indent="-171450" algn="l" defTabSz="685800" rtl="0" eaLnBrk="1" latinLnBrk="0" hangingPunct="1">
              <a:lnSpc>
                <a:spcPct val="90000"/>
              </a:lnSpc>
              <a:spcBef>
                <a:spcPts val="600"/>
              </a:spcBef>
              <a:buFont typeface="Arial" panose="020B0604020202020204" pitchFamily="34" charset="0"/>
              <a:buChar char="•"/>
              <a:defRPr sz="1200" kern="1200">
                <a:solidFill>
                  <a:schemeClr val="lt1"/>
                </a:solidFill>
                <a:latin typeface="+mn-lt"/>
                <a:ea typeface="+mn-ea"/>
                <a:cs typeface="+mn-cs"/>
              </a:defRPr>
            </a:lvl8pPr>
            <a:lvl9pPr marL="1680210" indent="-171450" algn="l" defTabSz="685800" rtl="0" eaLnBrk="1" latinLnBrk="0" hangingPunct="1">
              <a:lnSpc>
                <a:spcPct val="90000"/>
              </a:lnSpc>
              <a:spcBef>
                <a:spcPts val="600"/>
              </a:spcBef>
              <a:buFont typeface="Arial" panose="020B0604020202020204" pitchFamily="34" charset="0"/>
              <a:buChar char="•"/>
              <a:defRPr sz="1200" kern="1200">
                <a:solidFill>
                  <a:schemeClr val="lt1"/>
                </a:solidFill>
                <a:latin typeface="+mn-lt"/>
                <a:ea typeface="+mn-ea"/>
                <a:cs typeface="+mn-cs"/>
              </a:defRPr>
            </a:lvl9pPr>
          </a:lstStyle>
          <a:p>
            <a:pPr marL="0" marR="0" lvl="0" indent="0" algn="ctr" defTabSz="685800" rtl="0" eaLnBrk="1" fontAlgn="auto" latinLnBrk="0" hangingPunct="1">
              <a:lnSpc>
                <a:spcPct val="90000"/>
              </a:lnSpc>
              <a:spcBef>
                <a:spcPts val="135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Arial" panose="020B0604020202020204" pitchFamily="34" charset="0"/>
                <a:ea typeface="+mn-ea"/>
                <a:cs typeface="Arial" panose="020B0604020202020204" pitchFamily="34" charset="0"/>
              </a:rPr>
              <a:t>Indiana Department of Workforce Development</a:t>
            </a:r>
          </a:p>
        </p:txBody>
      </p:sp>
      <p:pic>
        <p:nvPicPr>
          <p:cNvPr id="5" name="Picture 4" descr="A drawing of a cartoon character&#10;&#10;Description automatically generated">
            <a:extLst>
              <a:ext uri="{FF2B5EF4-FFF2-40B4-BE49-F238E27FC236}">
                <a16:creationId xmlns="" xmlns:a16="http://schemas.microsoft.com/office/drawing/2014/main" id="{BF8FAD4E-AB18-4A4B-8D0D-645DF871A5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2177" y="2354656"/>
            <a:ext cx="1554480" cy="1430122"/>
          </a:xfrm>
          <a:prstGeom prst="rect">
            <a:avLst/>
          </a:prstGeom>
        </p:spPr>
      </p:pic>
      <p:sp>
        <p:nvSpPr>
          <p:cNvPr id="6" name="TextBox 5">
            <a:extLst>
              <a:ext uri="{FF2B5EF4-FFF2-40B4-BE49-F238E27FC236}">
                <a16:creationId xmlns="" xmlns:a16="http://schemas.microsoft.com/office/drawing/2014/main" id="{B215E94E-C803-4E3C-A907-EC21F649B0BE}"/>
              </a:ext>
            </a:extLst>
          </p:cNvPr>
          <p:cNvSpPr txBox="1"/>
          <p:nvPr/>
        </p:nvSpPr>
        <p:spPr>
          <a:xfrm>
            <a:off x="457200" y="5257800"/>
            <a:ext cx="5715000" cy="923330"/>
          </a:xfrm>
          <a:prstGeom prst="rect">
            <a:avLst/>
          </a:prstGeom>
          <a:noFill/>
        </p:spPr>
        <p:txBody>
          <a:bodyPr wrap="square" rtlCol="0">
            <a:spAutoFit/>
          </a:bodyPr>
          <a:lstStyle/>
          <a:p>
            <a:r>
              <a:rPr lang="en-US" dirty="0"/>
              <a:t>Demonstrated via work products, extra-curricular participation, employment, and other school approved activities/programs. </a:t>
            </a:r>
          </a:p>
        </p:txBody>
      </p:sp>
    </p:spTree>
    <p:extLst>
      <p:ext uri="{BB962C8B-B14F-4D97-AF65-F5344CB8AC3E}">
        <p14:creationId xmlns:p14="http://schemas.microsoft.com/office/powerpoint/2010/main" val="3889042284"/>
      </p:ext>
    </p:extLst>
  </p:cSld>
  <p:clrMapOvr>
    <a:masterClrMapping/>
  </p:clrMapOvr>
  <p:transition spd="med">
    <p:pull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 xmlns:a16="http://schemas.microsoft.com/office/drawing/2014/main" id="{211696B5-65B7-44C1-AD59-2EE808B7245F}"/>
              </a:ext>
            </a:extLst>
          </p:cNvPr>
          <p:cNvSpPr/>
          <p:nvPr/>
        </p:nvSpPr>
        <p:spPr>
          <a:xfrm>
            <a:off x="7940870" y="942144"/>
            <a:ext cx="866013" cy="883120"/>
          </a:xfrm>
          <a:prstGeom prst="ellipse">
            <a:avLst/>
          </a:prstGeom>
          <a:solidFill>
            <a:schemeClr val="accent4">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2</a:t>
            </a:r>
          </a:p>
        </p:txBody>
      </p:sp>
      <p:sp>
        <p:nvSpPr>
          <p:cNvPr id="8" name="Subtitle 3"/>
          <p:cNvSpPr txBox="1">
            <a:spLocks/>
          </p:cNvSpPr>
          <p:nvPr/>
        </p:nvSpPr>
        <p:spPr>
          <a:xfrm>
            <a:off x="7204841" y="179982"/>
            <a:ext cx="2096814" cy="684471"/>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2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10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8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8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8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8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8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8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8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mn-cs"/>
              </a:rPr>
              <a:t>Employability Skills</a:t>
            </a:r>
          </a:p>
        </p:txBody>
      </p:sp>
      <p:sp>
        <p:nvSpPr>
          <p:cNvPr id="10" name="Title 1"/>
          <p:cNvSpPr txBox="1">
            <a:spLocks/>
          </p:cNvSpPr>
          <p:nvPr/>
        </p:nvSpPr>
        <p:spPr>
          <a:xfrm>
            <a:off x="533400" y="801429"/>
            <a:ext cx="6404450" cy="582275"/>
          </a:xfrm>
          <a:prstGeom prst="rect">
            <a:avLst/>
          </a:prstGeom>
          <a:ln w="28575"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b">
            <a:noAutofit/>
          </a:bodyPr>
          <a:lstStyle>
            <a:lvl1pPr algn="l" defTabSz="685800" rtl="0" eaLnBrk="1" latinLnBrk="0" hangingPunct="1">
              <a:lnSpc>
                <a:spcPct val="90000"/>
              </a:lnSpc>
              <a:spcBef>
                <a:spcPct val="0"/>
              </a:spcBef>
              <a:buNone/>
              <a:defRPr sz="2400" kern="1200">
                <a:solidFill>
                  <a:schemeClr val="tx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514350" marR="0" lvl="0" indent="-514350" algn="l" defTabSz="685800" rtl="0" eaLnBrk="1" fontAlgn="auto" latinLnBrk="0" hangingPunct="1">
              <a:lnSpc>
                <a:spcPct val="90000"/>
              </a:lnSpc>
              <a:spcBef>
                <a:spcPct val="0"/>
              </a:spcBef>
              <a:spcAft>
                <a:spcPts val="0"/>
              </a:spcAft>
              <a:buClrTx/>
              <a:buSzTx/>
              <a:buFontTx/>
              <a:buAutoNum type="alphaUcPeriod"/>
              <a:tabLst/>
              <a:defRPr/>
            </a:pPr>
            <a:r>
              <a:rPr kumimoji="0" lang="en-US" sz="3200" b="0" i="0" u="none" strike="noStrike" kern="1200" cap="none" spc="0" normalizeH="0" baseline="0" noProof="0" dirty="0">
                <a:ln w="0"/>
                <a:solidFill>
                  <a:schemeClr val="accent4">
                    <a:lumMod val="75000"/>
                  </a:schemeClr>
                </a:solidFill>
                <a:effectLst>
                  <a:outerShdw blurRad="38100" dist="25400" dir="5400000" algn="ctr" rotWithShape="0">
                    <a:srgbClr val="6E747A">
                      <a:alpha val="43000"/>
                    </a:srgbClr>
                  </a:outerShdw>
                </a:effectLst>
                <a:uLnTx/>
                <a:uFillTx/>
                <a:latin typeface="Berlin Sans FB Demi" panose="020E0802020502020306" pitchFamily="34" charset="0"/>
                <a:ea typeface="+mn-ea"/>
                <a:cs typeface="+mn-cs"/>
              </a:rPr>
              <a:t>PROJECT-BASED LEARNING</a:t>
            </a:r>
          </a:p>
        </p:txBody>
      </p:sp>
      <p:sp>
        <p:nvSpPr>
          <p:cNvPr id="12" name="Google Shape;393;p40"/>
          <p:cNvSpPr txBox="1"/>
          <p:nvPr/>
        </p:nvSpPr>
        <p:spPr>
          <a:xfrm>
            <a:off x="257908" y="1383704"/>
            <a:ext cx="6576435" cy="4479096"/>
          </a:xfrm>
          <a:prstGeom prst="rect">
            <a:avLst/>
          </a:prstGeom>
          <a:noFill/>
          <a:ln>
            <a:noFill/>
          </a:ln>
        </p:spPr>
        <p:txBody>
          <a:bodyPr spcFirstLastPara="1" wrap="square" lIns="91425" tIns="91425" rIns="91425" bIns="91425" anchor="t" anchorCtr="0">
            <a:noAutofit/>
          </a:bodyPr>
          <a:lstStyle/>
          <a:p>
            <a:pPr marL="114297" marR="0" lvl="0" algn="l" defTabSz="914400" rtl="0" eaLnBrk="1" fontAlgn="auto" latinLnBrk="0" hangingPunct="1">
              <a:lnSpc>
                <a:spcPct val="100000"/>
              </a:lnSpc>
              <a:spcBef>
                <a:spcPts val="0"/>
              </a:spcBef>
              <a:spcAft>
                <a:spcPts val="0"/>
              </a:spcAft>
              <a:buClr>
                <a:srgbClr val="C00000"/>
              </a:buClr>
              <a:buSzPts val="1800"/>
              <a:tabLst/>
              <a:defRPr/>
            </a:pPr>
            <a:endParaRPr kumimoji="0" sz="2400" b="0" i="0" u="none" strike="noStrike" kern="1200" cap="none" spc="0" normalizeH="0" baseline="0" noProof="0" dirty="0">
              <a:ln>
                <a:noFill/>
              </a:ln>
              <a:solidFill>
                <a:prstClr val="black"/>
              </a:solidFill>
              <a:effectLst/>
              <a:uLnTx/>
              <a:uFillTx/>
              <a:latin typeface="Roboto"/>
              <a:ea typeface="Roboto"/>
              <a:cs typeface="Roboto"/>
              <a:sym typeface="Roboto"/>
            </a:endParaRPr>
          </a:p>
        </p:txBody>
      </p:sp>
      <p:sp>
        <p:nvSpPr>
          <p:cNvPr id="13" name="Google Shape;393;p40">
            <a:extLst>
              <a:ext uri="{FF2B5EF4-FFF2-40B4-BE49-F238E27FC236}">
                <a16:creationId xmlns="" xmlns:a16="http://schemas.microsoft.com/office/drawing/2014/main" id="{85FA9E9A-027F-45AF-B8FF-B5BDBB9E9983}"/>
              </a:ext>
            </a:extLst>
          </p:cNvPr>
          <p:cNvSpPr txBox="1"/>
          <p:nvPr/>
        </p:nvSpPr>
        <p:spPr>
          <a:xfrm>
            <a:off x="410308" y="1383704"/>
            <a:ext cx="6576435" cy="4631496"/>
          </a:xfrm>
          <a:prstGeom prst="rect">
            <a:avLst/>
          </a:prstGeom>
          <a:noFill/>
          <a:ln>
            <a:noFill/>
          </a:ln>
        </p:spPr>
        <p:txBody>
          <a:bodyPr spcFirstLastPara="1" wrap="square" lIns="91425" tIns="91425" rIns="91425" bIns="91425" anchor="t" anchorCtr="0">
            <a:noAutofit/>
          </a:bodyPr>
          <a:lstStyle/>
          <a:p>
            <a:pPr marL="114297" marR="0" lvl="0" algn="l" defTabSz="914400" rtl="0" eaLnBrk="1" fontAlgn="auto" latinLnBrk="0" hangingPunct="1">
              <a:lnSpc>
                <a:spcPct val="100000"/>
              </a:lnSpc>
              <a:spcBef>
                <a:spcPts val="0"/>
              </a:spcBef>
              <a:spcAft>
                <a:spcPts val="0"/>
              </a:spcAft>
              <a:buClr>
                <a:srgbClr val="C00000"/>
              </a:buClr>
              <a:buSzPts val="1800"/>
              <a:tabLst/>
              <a:defRPr/>
            </a:pPr>
            <a:r>
              <a:rPr kumimoji="0" lang="en-US" sz="2400" b="0" i="0" u="none" strike="noStrike" kern="1200" cap="none" spc="0" normalizeH="0" baseline="0" noProof="0" dirty="0">
                <a:ln>
                  <a:noFill/>
                </a:ln>
                <a:solidFill>
                  <a:prstClr val="black"/>
                </a:solidFill>
                <a:effectLst/>
                <a:uLnTx/>
                <a:uFillTx/>
                <a:latin typeface="Roboto"/>
                <a:ea typeface="Roboto"/>
                <a:cs typeface="Roboto"/>
                <a:sym typeface="Roboto"/>
              </a:rPr>
              <a:t>Currently there are no defined PBL opportunities.</a:t>
            </a:r>
            <a:endParaRPr kumimoji="0" sz="2400" b="0" i="0" u="none" strike="noStrike" kern="1200" cap="none" spc="0" normalizeH="0" baseline="0" noProof="0" dirty="0">
              <a:ln>
                <a:noFill/>
              </a:ln>
              <a:solidFill>
                <a:prstClr val="black"/>
              </a:solidFill>
              <a:effectLst/>
              <a:uLnTx/>
              <a:uFillTx/>
              <a:latin typeface="Roboto"/>
              <a:ea typeface="Roboto"/>
              <a:cs typeface="Roboto"/>
              <a:sym typeface="Roboto"/>
            </a:endParaRPr>
          </a:p>
        </p:txBody>
      </p:sp>
      <p:sp>
        <p:nvSpPr>
          <p:cNvPr id="14" name="Google Shape;393;p40">
            <a:extLst>
              <a:ext uri="{FF2B5EF4-FFF2-40B4-BE49-F238E27FC236}">
                <a16:creationId xmlns="" xmlns:a16="http://schemas.microsoft.com/office/drawing/2014/main" id="{E316F3DC-289A-4CE6-9B0F-A6E96BD087F6}"/>
              </a:ext>
            </a:extLst>
          </p:cNvPr>
          <p:cNvSpPr txBox="1"/>
          <p:nvPr/>
        </p:nvSpPr>
        <p:spPr>
          <a:xfrm>
            <a:off x="533400" y="2590800"/>
            <a:ext cx="6605743" cy="3576800"/>
          </a:xfrm>
          <a:prstGeom prst="rect">
            <a:avLst/>
          </a:prstGeom>
          <a:noFill/>
          <a:ln>
            <a:noFill/>
          </a:ln>
        </p:spPr>
        <p:txBody>
          <a:bodyPr spcFirstLastPara="1" wrap="square" lIns="91425" tIns="91425" rIns="91425" bIns="91425" anchor="t" anchorCtr="0">
            <a:noAutofit/>
          </a:bodyPr>
          <a:lstStyle/>
          <a:p>
            <a:pPr marL="114297">
              <a:buClr>
                <a:srgbClr val="C00000"/>
              </a:buClr>
              <a:buSzPts val="1800"/>
              <a:defRPr/>
            </a:pPr>
            <a:r>
              <a:rPr lang="en-US" sz="3200" b="1" dirty="0">
                <a:solidFill>
                  <a:schemeClr val="accent4">
                    <a:lumMod val="75000"/>
                  </a:schemeClr>
                </a:solidFill>
                <a:effectLst>
                  <a:outerShdw blurRad="38100" dist="38100" dir="2700000" algn="tl">
                    <a:srgbClr val="000000">
                      <a:alpha val="43137"/>
                    </a:srgbClr>
                  </a:outerShdw>
                </a:effectLst>
                <a:latin typeface="Berlin Sans FB Demi" panose="020E0802020502020306" pitchFamily="34" charset="0"/>
              </a:rPr>
              <a:t>B. SERVICE-BASED LEARNING</a:t>
            </a:r>
            <a:endParaRPr lang="en-US" sz="2400" dirty="0">
              <a:solidFill>
                <a:schemeClr val="accent4">
                  <a:lumMod val="75000"/>
                </a:schemeClr>
              </a:solidFill>
              <a:latin typeface="Roboto"/>
            </a:endParaRPr>
          </a:p>
          <a:p>
            <a:pPr marL="114297">
              <a:buClr>
                <a:srgbClr val="C00000"/>
              </a:buClr>
              <a:buSzPts val="1800"/>
              <a:defRPr/>
            </a:pPr>
            <a:r>
              <a:rPr lang="en-US" sz="2400" dirty="0">
                <a:solidFill>
                  <a:prstClr val="black"/>
                </a:solidFill>
                <a:latin typeface="Roboto"/>
              </a:rPr>
              <a:t>School sponsored activities including athletic participation, co-curriculars. Approved service based experiences completed outside of the school day.  All experiences verified via sponsor or coach.</a:t>
            </a:r>
          </a:p>
          <a:p>
            <a:pPr marL="114297">
              <a:buClr>
                <a:srgbClr val="C00000"/>
              </a:buClr>
              <a:buSzPts val="1800"/>
              <a:defRPr/>
            </a:pPr>
            <a:r>
              <a:rPr lang="en-US" sz="3200" b="1" dirty="0">
                <a:solidFill>
                  <a:schemeClr val="accent4">
                    <a:lumMod val="75000"/>
                  </a:schemeClr>
                </a:solidFill>
                <a:effectLst>
                  <a:outerShdw blurRad="38100" dist="38100" dir="2700000" algn="tl">
                    <a:srgbClr val="000000">
                      <a:alpha val="43137"/>
                    </a:srgbClr>
                  </a:outerShdw>
                </a:effectLst>
                <a:latin typeface="Berlin Sans FB Demi" panose="020E0802020502020306" pitchFamily="34" charset="0"/>
              </a:rPr>
              <a:t>C. WORK-BASED LEARNING</a:t>
            </a:r>
          </a:p>
          <a:p>
            <a:pPr marL="114297">
              <a:buClr>
                <a:srgbClr val="C00000"/>
              </a:buClr>
              <a:buSzPts val="1800"/>
              <a:defRPr/>
            </a:pPr>
            <a:r>
              <a:rPr lang="en-US" sz="2400" dirty="0">
                <a:solidFill>
                  <a:prstClr val="black"/>
                </a:solidFill>
                <a:latin typeface="Roboto"/>
              </a:rPr>
              <a:t>Employment with employer verification or completion of school based work program.</a:t>
            </a:r>
          </a:p>
          <a:p>
            <a:pPr marL="114297">
              <a:buClr>
                <a:srgbClr val="C00000"/>
              </a:buClr>
              <a:buSzPts val="1800"/>
              <a:defRPr/>
            </a:pPr>
            <a:endParaRPr lang="en-US" sz="3200" b="1" dirty="0">
              <a:solidFill>
                <a:srgbClr val="0070C0"/>
              </a:solidFill>
              <a:effectLst>
                <a:outerShdw blurRad="38100" dist="38100" dir="2700000" algn="tl">
                  <a:srgbClr val="000000">
                    <a:alpha val="43137"/>
                  </a:srgbClr>
                </a:outerShdw>
              </a:effectLst>
              <a:latin typeface="Berlin Sans FB Demi" panose="020E0802020502020306" pitchFamily="34" charset="0"/>
            </a:endParaRPr>
          </a:p>
          <a:p>
            <a:pPr marL="114297" marR="0" lvl="0" algn="l" defTabSz="914400" rtl="0" eaLnBrk="1" fontAlgn="auto" latinLnBrk="0" hangingPunct="1">
              <a:lnSpc>
                <a:spcPct val="100000"/>
              </a:lnSpc>
              <a:spcBef>
                <a:spcPts val="0"/>
              </a:spcBef>
              <a:spcAft>
                <a:spcPts val="0"/>
              </a:spcAft>
              <a:buClr>
                <a:srgbClr val="C00000"/>
              </a:buClr>
              <a:buSzPts val="1800"/>
              <a:tabLst/>
              <a:defRPr/>
            </a:pPr>
            <a:endParaRPr kumimoji="0" sz="2400" b="0" i="0" u="none" strike="noStrike" kern="1200" cap="none" spc="0" normalizeH="0" baseline="0" noProof="0" dirty="0">
              <a:ln>
                <a:noFill/>
              </a:ln>
              <a:solidFill>
                <a:prstClr val="black"/>
              </a:solidFill>
              <a:effectLst/>
              <a:uLnTx/>
              <a:uFillTx/>
              <a:latin typeface="Roboto"/>
              <a:ea typeface="Roboto"/>
              <a:cs typeface="Roboto"/>
              <a:sym typeface="Roboto"/>
            </a:endParaRPr>
          </a:p>
        </p:txBody>
      </p:sp>
      <p:sp>
        <p:nvSpPr>
          <p:cNvPr id="2" name="TextBox 1">
            <a:extLst>
              <a:ext uri="{FF2B5EF4-FFF2-40B4-BE49-F238E27FC236}">
                <a16:creationId xmlns="" xmlns:a16="http://schemas.microsoft.com/office/drawing/2014/main" id="{132997A8-F6A2-4732-A98D-F57813DDCC60}"/>
              </a:ext>
            </a:extLst>
          </p:cNvPr>
          <p:cNvSpPr txBox="1"/>
          <p:nvPr/>
        </p:nvSpPr>
        <p:spPr>
          <a:xfrm>
            <a:off x="762000" y="179982"/>
            <a:ext cx="5334000" cy="646331"/>
          </a:xfrm>
          <a:prstGeom prst="rect">
            <a:avLst/>
          </a:prstGeom>
          <a:noFill/>
        </p:spPr>
        <p:txBody>
          <a:bodyPr wrap="square" rtlCol="0">
            <a:spAutoFit/>
          </a:bodyPr>
          <a:lstStyle/>
          <a:p>
            <a:r>
              <a:rPr lang="en-US" dirty="0"/>
              <a:t>Student </a:t>
            </a:r>
            <a:r>
              <a:rPr lang="en-US" b="1" dirty="0"/>
              <a:t>MUST</a:t>
            </a:r>
            <a:r>
              <a:rPr lang="en-US" dirty="0"/>
              <a:t> complete one of the following to meet the Employability Skills Graduation Pathway</a:t>
            </a:r>
          </a:p>
        </p:txBody>
      </p:sp>
      <p:pic>
        <p:nvPicPr>
          <p:cNvPr id="15" name="Picture 14" descr="A drawing of a cartoon character&#10;&#10;Description automatically generated">
            <a:extLst>
              <a:ext uri="{FF2B5EF4-FFF2-40B4-BE49-F238E27FC236}">
                <a16:creationId xmlns="" xmlns:a16="http://schemas.microsoft.com/office/drawing/2014/main" id="{24164F5A-51BD-4E4F-810D-2FDEB3205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2030" y="1998878"/>
            <a:ext cx="1554480" cy="1430122"/>
          </a:xfrm>
          <a:prstGeom prst="rect">
            <a:avLst/>
          </a:prstGeom>
        </p:spPr>
      </p:pic>
    </p:spTree>
    <p:extLst>
      <p:ext uri="{BB962C8B-B14F-4D97-AF65-F5344CB8AC3E}">
        <p14:creationId xmlns:p14="http://schemas.microsoft.com/office/powerpoint/2010/main" val="2973608864"/>
      </p:ext>
    </p:extLst>
  </p:cSld>
  <p:clrMapOvr>
    <a:masterClrMapping/>
  </p:clrMapOvr>
  <p:transition spd="med">
    <p:pull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1020919" y="1483955"/>
            <a:ext cx="3677568" cy="528093"/>
          </a:xfrm>
          <a:ln w="28575">
            <a:solidFill>
              <a:schemeClr val="accent5"/>
            </a:solidFill>
          </a:ln>
        </p:spPr>
        <p:style>
          <a:lnRef idx="2">
            <a:schemeClr val="dk1"/>
          </a:lnRef>
          <a:fillRef idx="1">
            <a:schemeClr val="lt1"/>
          </a:fillRef>
          <a:effectRef idx="0">
            <a:schemeClr val="dk1"/>
          </a:effectRef>
          <a:fontRef idx="minor">
            <a:schemeClr val="dk1"/>
          </a:fontRef>
        </p:style>
        <p:txBody>
          <a:bodyPr/>
          <a:lstStyle/>
          <a:p>
            <a:pPr algn="ctr"/>
            <a:r>
              <a:rPr lang="en-US" b="1" dirty="0">
                <a:solidFill>
                  <a:schemeClr val="accent4">
                    <a:lumMod val="75000"/>
                  </a:schemeClr>
                </a:solidFill>
                <a:effectLst>
                  <a:outerShdw blurRad="38100" dist="38100" dir="2700000" algn="tl">
                    <a:srgbClr val="000000">
                      <a:alpha val="43137"/>
                    </a:srgbClr>
                  </a:outerShdw>
                </a:effectLst>
                <a:latin typeface="Berlin Sans FB Demi" panose="020E0802020502020306" pitchFamily="34" charset="0"/>
              </a:rPr>
              <a:t>WORK PRODUCT</a:t>
            </a:r>
          </a:p>
        </p:txBody>
      </p:sp>
      <p:sp>
        <p:nvSpPr>
          <p:cNvPr id="4" name="Subtitle 3"/>
          <p:cNvSpPr>
            <a:spLocks noGrp="1"/>
          </p:cNvSpPr>
          <p:nvPr>
            <p:ph type="subTitle" idx="1"/>
          </p:nvPr>
        </p:nvSpPr>
        <p:spPr>
          <a:xfrm>
            <a:off x="6717714" y="249838"/>
            <a:ext cx="2243406" cy="684471"/>
          </a:xfrm>
        </p:spPr>
        <p:txBody>
          <a:bodyPr>
            <a:noAutofit/>
          </a:bodyPr>
          <a:lstStyle/>
          <a:p>
            <a:pPr algn="ctr"/>
            <a:r>
              <a:rPr lang="en-US" sz="2400" dirty="0">
                <a:solidFill>
                  <a:schemeClr val="bg1"/>
                </a:solidFill>
                <a:latin typeface="Berlin Sans FB Demi" panose="020E0802020502020306" pitchFamily="34" charset="0"/>
              </a:rPr>
              <a:t>Employability Skills</a:t>
            </a:r>
          </a:p>
        </p:txBody>
      </p:sp>
      <p:sp>
        <p:nvSpPr>
          <p:cNvPr id="10" name="Oval 9">
            <a:extLst>
              <a:ext uri="{FF2B5EF4-FFF2-40B4-BE49-F238E27FC236}">
                <a16:creationId xmlns="" xmlns:a16="http://schemas.microsoft.com/office/drawing/2014/main" id="{211696B5-65B7-44C1-AD59-2EE808B7245F}"/>
              </a:ext>
            </a:extLst>
          </p:cNvPr>
          <p:cNvSpPr/>
          <p:nvPr/>
        </p:nvSpPr>
        <p:spPr>
          <a:xfrm>
            <a:off x="7386560" y="1254775"/>
            <a:ext cx="1095703" cy="1069281"/>
          </a:xfrm>
          <a:prstGeom prst="ellipse">
            <a:avLst/>
          </a:prstGeom>
          <a:solidFill>
            <a:schemeClr val="accent4">
              <a:lumMod val="75000"/>
            </a:schemeClr>
          </a:solidFill>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2</a:t>
            </a:r>
          </a:p>
        </p:txBody>
      </p:sp>
      <p:sp>
        <p:nvSpPr>
          <p:cNvPr id="6" name="Title 1"/>
          <p:cNvSpPr txBox="1">
            <a:spLocks/>
          </p:cNvSpPr>
          <p:nvPr/>
        </p:nvSpPr>
        <p:spPr>
          <a:xfrm>
            <a:off x="418003" y="211020"/>
            <a:ext cx="5222631" cy="1069281"/>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ctr">
            <a:normAutofit fontScale="90000"/>
          </a:bodyPr>
          <a:lstStyle>
            <a:lvl1pPr algn="l" defTabSz="685800" rtl="0" eaLnBrk="1" latinLnBrk="0" hangingPunct="1">
              <a:lnSpc>
                <a:spcPct val="90000"/>
              </a:lnSpc>
              <a:spcBef>
                <a:spcPct val="0"/>
              </a:spcBef>
              <a:buNone/>
              <a:defRPr sz="3000" kern="1200">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How is the Employability Skills Experience documented?  </a:t>
            </a:r>
          </a:p>
        </p:txBody>
      </p:sp>
      <p:sp>
        <p:nvSpPr>
          <p:cNvPr id="11" name="Google Shape;324;p36"/>
          <p:cNvSpPr txBox="1"/>
          <p:nvPr/>
        </p:nvSpPr>
        <p:spPr>
          <a:xfrm>
            <a:off x="435674" y="1831176"/>
            <a:ext cx="6422326" cy="4569624"/>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151E49"/>
              </a:solidFill>
              <a:effectLst/>
              <a:uLnTx/>
              <a:uFillTx/>
              <a:latin typeface="Roboto"/>
              <a:ea typeface="Roboto"/>
              <a:cs typeface="Roboto"/>
              <a:sym typeface="Roboto"/>
            </a:endParaRPr>
          </a:p>
          <a:p>
            <a:pPr marL="114297" marR="0" lvl="0" algn="l" defTabSz="914400" rtl="0" eaLnBrk="1" fontAlgn="auto" latinLnBrk="0" hangingPunct="1">
              <a:lnSpc>
                <a:spcPct val="100000"/>
              </a:lnSpc>
              <a:spcBef>
                <a:spcPts val="0"/>
              </a:spcBef>
              <a:spcAft>
                <a:spcPts val="0"/>
              </a:spcAft>
              <a:buClr>
                <a:srgbClr val="E84C22"/>
              </a:buClr>
              <a:buSzPts val="1800"/>
              <a:tabLst/>
              <a:defRPr/>
            </a:pPr>
            <a:r>
              <a:rPr kumimoji="0" lang="en-US" sz="2400" b="0" i="0" u="none" strike="noStrike" kern="1200" cap="none" spc="0" normalizeH="0" baseline="0" noProof="0" dirty="0">
                <a:ln>
                  <a:noFill/>
                </a:ln>
                <a:solidFill>
                  <a:prstClr val="black"/>
                </a:solidFill>
                <a:effectLst/>
                <a:uLnTx/>
                <a:uFillTx/>
                <a:latin typeface="Berlin Sans FB Demi" panose="020E0802020502020306" pitchFamily="34" charset="0"/>
                <a:ea typeface="Roboto"/>
                <a:cs typeface="Roboto"/>
                <a:sym typeface="Roboto"/>
              </a:rPr>
              <a:t>All Students are Required to Complete a </a:t>
            </a:r>
            <a:r>
              <a:rPr kumimoji="0" lang="en-US" sz="2400" b="0" i="0" u="none" strike="noStrike" kern="1200" cap="none" spc="0" normalizeH="0" baseline="0" noProof="0" dirty="0">
                <a:ln>
                  <a:noFill/>
                </a:ln>
                <a:solidFill>
                  <a:schemeClr val="accent4">
                    <a:lumMod val="75000"/>
                  </a:schemeClr>
                </a:solidFill>
                <a:effectLst/>
                <a:uLnTx/>
                <a:uFillTx/>
                <a:latin typeface="Berlin Sans FB Demi" panose="020E0802020502020306" pitchFamily="34" charset="0"/>
                <a:ea typeface="Roboto"/>
                <a:cs typeface="Roboto"/>
                <a:sym typeface="Roboto"/>
              </a:rPr>
              <a:t>Senior Portfolio</a:t>
            </a:r>
            <a:r>
              <a:rPr kumimoji="0" lang="en-US" sz="2400" b="0" i="0" u="none" strike="noStrike" kern="1200" cap="none" spc="0" normalizeH="0" baseline="0" noProof="0" dirty="0">
                <a:ln>
                  <a:noFill/>
                </a:ln>
                <a:solidFill>
                  <a:prstClr val="black"/>
                </a:solidFill>
                <a:effectLst/>
                <a:uLnTx/>
                <a:uFillTx/>
                <a:latin typeface="Berlin Sans FB Demi" panose="020E0802020502020306" pitchFamily="34" charset="0"/>
                <a:ea typeface="Roboto"/>
                <a:cs typeface="Roboto"/>
                <a:sym typeface="Roboto"/>
              </a:rPr>
              <a:t>:</a:t>
            </a:r>
            <a:endParaRPr kumimoji="0" sz="2400" b="0" i="0" u="none" strike="noStrike" kern="1200" cap="none" spc="0" normalizeH="0" baseline="0" noProof="0" dirty="0">
              <a:ln>
                <a:noFill/>
              </a:ln>
              <a:solidFill>
                <a:prstClr val="black"/>
              </a:solidFill>
              <a:effectLst/>
              <a:uLnTx/>
              <a:uFillTx/>
              <a:latin typeface="Berlin Sans FB Demi" panose="020E0802020502020306" pitchFamily="34" charset="0"/>
              <a:ea typeface="Roboto"/>
              <a:cs typeface="Roboto"/>
              <a:sym typeface="Roboto"/>
            </a:endParaRPr>
          </a:p>
          <a:p>
            <a:pPr marL="457189" marR="0" lvl="0" indent="-342892" algn="l" defTabSz="914400" rtl="0" eaLnBrk="1" fontAlgn="auto" latinLnBrk="0" hangingPunct="1">
              <a:lnSpc>
                <a:spcPct val="100000"/>
              </a:lnSpc>
              <a:spcBef>
                <a:spcPts val="0"/>
              </a:spcBef>
              <a:spcAft>
                <a:spcPts val="0"/>
              </a:spcAft>
              <a:buClr>
                <a:srgbClr val="E84C22"/>
              </a:buClr>
              <a:buSzPts val="1800"/>
              <a:buFont typeface="Roboto"/>
              <a:buChar char="●"/>
              <a:tabLst/>
              <a:defRPr/>
            </a:pPr>
            <a:r>
              <a:rPr lang="en" sz="2400" dirty="0">
                <a:solidFill>
                  <a:prstClr val="black"/>
                </a:solidFill>
                <a:latin typeface="Berlin Sans FB Demi" panose="020E0802020502020306" pitchFamily="34" charset="0"/>
                <a:ea typeface="Roboto"/>
                <a:cs typeface="Roboto"/>
                <a:sym typeface="Roboto"/>
              </a:rPr>
              <a:t>Resume with three references and a cover letter</a:t>
            </a:r>
            <a:endParaRPr kumimoji="0" sz="2400" b="0" i="0" u="none" strike="noStrike" kern="1200" cap="none" spc="0" normalizeH="0" baseline="0" noProof="0" dirty="0">
              <a:ln>
                <a:noFill/>
              </a:ln>
              <a:solidFill>
                <a:prstClr val="black"/>
              </a:solidFill>
              <a:effectLst/>
              <a:uLnTx/>
              <a:uFillTx/>
              <a:latin typeface="Berlin Sans FB Demi" panose="020E0802020502020306" pitchFamily="34" charset="0"/>
              <a:ea typeface="Roboto"/>
              <a:cs typeface="Roboto"/>
              <a:sym typeface="Roboto"/>
            </a:endParaRPr>
          </a:p>
          <a:p>
            <a:pPr marL="457189" marR="0" lvl="0" indent="-342892" algn="l" defTabSz="914400" rtl="0" eaLnBrk="1" fontAlgn="auto" latinLnBrk="0" hangingPunct="1">
              <a:lnSpc>
                <a:spcPct val="100000"/>
              </a:lnSpc>
              <a:spcBef>
                <a:spcPts val="0"/>
              </a:spcBef>
              <a:spcAft>
                <a:spcPts val="0"/>
              </a:spcAft>
              <a:buClr>
                <a:srgbClr val="E84C22"/>
              </a:buClr>
              <a:buSzPts val="1800"/>
              <a:buFont typeface="Roboto"/>
              <a:buChar char="●"/>
              <a:tabLst/>
              <a:defRPr/>
            </a:pPr>
            <a:r>
              <a:rPr kumimoji="0" lang="en-US" sz="2400" b="0" i="0" u="none" strike="noStrike" kern="1200" cap="none" spc="0" normalizeH="0" baseline="0" noProof="0" dirty="0">
                <a:ln>
                  <a:noFill/>
                </a:ln>
                <a:solidFill>
                  <a:prstClr val="black"/>
                </a:solidFill>
                <a:effectLst/>
                <a:uLnTx/>
                <a:uFillTx/>
                <a:latin typeface="Berlin Sans FB Demi" panose="020E0802020502020306" pitchFamily="34" charset="0"/>
                <a:ea typeface="Roboto"/>
                <a:cs typeface="Roboto"/>
                <a:sym typeface="Roboto"/>
              </a:rPr>
              <a:t>Credit Tracking Form/Official Transcript</a:t>
            </a:r>
            <a:endParaRPr lang="en-US" sz="2400" dirty="0">
              <a:solidFill>
                <a:prstClr val="black"/>
              </a:solidFill>
              <a:latin typeface="Berlin Sans FB Demi" panose="020E0802020502020306" pitchFamily="34" charset="0"/>
              <a:ea typeface="Roboto"/>
              <a:cs typeface="Roboto"/>
              <a:sym typeface="Roboto"/>
            </a:endParaRPr>
          </a:p>
          <a:p>
            <a:pPr marL="457189" marR="0" lvl="0" indent="-342892" algn="l" defTabSz="914400" rtl="0" eaLnBrk="1" fontAlgn="auto" latinLnBrk="0" hangingPunct="1">
              <a:lnSpc>
                <a:spcPct val="100000"/>
              </a:lnSpc>
              <a:spcBef>
                <a:spcPts val="0"/>
              </a:spcBef>
              <a:spcAft>
                <a:spcPts val="0"/>
              </a:spcAft>
              <a:buClr>
                <a:srgbClr val="E84C22"/>
              </a:buClr>
              <a:buSzPts val="1800"/>
              <a:buFont typeface="Roboto"/>
              <a:buChar char="●"/>
              <a:tabLst/>
              <a:defRPr/>
            </a:pPr>
            <a:r>
              <a:rPr kumimoji="0" lang="en-US" sz="2400" b="0" i="0" u="none" strike="noStrike" kern="1200" cap="none" spc="0" normalizeH="0" baseline="0" noProof="0" dirty="0">
                <a:ln>
                  <a:noFill/>
                </a:ln>
                <a:solidFill>
                  <a:prstClr val="black"/>
                </a:solidFill>
                <a:effectLst/>
                <a:uLnTx/>
                <a:uFillTx/>
                <a:latin typeface="Berlin Sans FB Demi" panose="020E0802020502020306" pitchFamily="34" charset="0"/>
                <a:ea typeface="Roboto"/>
                <a:cs typeface="Roboto"/>
                <a:sym typeface="Roboto"/>
              </a:rPr>
              <a:t>In</a:t>
            </a:r>
            <a:r>
              <a:rPr lang="en-US" sz="2400" dirty="0" err="1">
                <a:solidFill>
                  <a:prstClr val="black"/>
                </a:solidFill>
                <a:latin typeface="Berlin Sans FB Demi" panose="020E0802020502020306" pitchFamily="34" charset="0"/>
                <a:ea typeface="Roboto"/>
                <a:cs typeface="Roboto"/>
                <a:sym typeface="Roboto"/>
              </a:rPr>
              <a:t>diana</a:t>
            </a:r>
            <a:r>
              <a:rPr lang="en-US" sz="2400" dirty="0">
                <a:solidFill>
                  <a:prstClr val="black"/>
                </a:solidFill>
                <a:latin typeface="Berlin Sans FB Demi" panose="020E0802020502020306" pitchFamily="34" charset="0"/>
                <a:ea typeface="Roboto"/>
                <a:cs typeface="Roboto"/>
                <a:sym typeface="Roboto"/>
              </a:rPr>
              <a:t> Career Explorer Summary Report</a:t>
            </a:r>
          </a:p>
          <a:p>
            <a:pPr marL="457189" marR="0" lvl="0" indent="-342892" algn="l" defTabSz="914400" rtl="0" eaLnBrk="1" fontAlgn="auto" latinLnBrk="0" hangingPunct="1">
              <a:lnSpc>
                <a:spcPct val="100000"/>
              </a:lnSpc>
              <a:spcBef>
                <a:spcPts val="0"/>
              </a:spcBef>
              <a:spcAft>
                <a:spcPts val="0"/>
              </a:spcAft>
              <a:buClr>
                <a:srgbClr val="E84C22"/>
              </a:buClr>
              <a:buSzPts val="1800"/>
              <a:buFont typeface="Roboto"/>
              <a:buChar char="●"/>
              <a:tabLst/>
              <a:defRPr/>
            </a:pPr>
            <a:r>
              <a:rPr lang="en-US" sz="2400" dirty="0">
                <a:solidFill>
                  <a:prstClr val="black"/>
                </a:solidFill>
                <a:latin typeface="Berlin Sans FB Demi" panose="020E0802020502020306" pitchFamily="34" charset="0"/>
                <a:ea typeface="Roboto"/>
                <a:cs typeface="Roboto"/>
                <a:sym typeface="Roboto"/>
              </a:rPr>
              <a:t>Completed College Application OR Employment Application</a:t>
            </a:r>
          </a:p>
          <a:p>
            <a:pPr marL="457189" marR="0" lvl="0" indent="-342892" algn="l" defTabSz="914400" rtl="0" eaLnBrk="1" fontAlgn="auto" latinLnBrk="0" hangingPunct="1">
              <a:lnSpc>
                <a:spcPct val="100000"/>
              </a:lnSpc>
              <a:spcBef>
                <a:spcPts val="0"/>
              </a:spcBef>
              <a:spcAft>
                <a:spcPts val="0"/>
              </a:spcAft>
              <a:buClr>
                <a:srgbClr val="E84C22"/>
              </a:buClr>
              <a:buSzPts val="1800"/>
              <a:buFont typeface="Roboto"/>
              <a:buChar char="●"/>
              <a:tabLst/>
              <a:defRPr/>
            </a:pPr>
            <a:r>
              <a:rPr lang="en-US" sz="2400" dirty="0">
                <a:solidFill>
                  <a:prstClr val="black"/>
                </a:solidFill>
                <a:latin typeface="Berlin Sans FB Demi" panose="020E0802020502020306" pitchFamily="34" charset="0"/>
                <a:ea typeface="Roboto"/>
                <a:cs typeface="Roboto"/>
                <a:sym typeface="Roboto"/>
              </a:rPr>
              <a:t>21</a:t>
            </a:r>
            <a:r>
              <a:rPr lang="en-US" sz="2400" baseline="30000" dirty="0">
                <a:solidFill>
                  <a:prstClr val="black"/>
                </a:solidFill>
                <a:latin typeface="Berlin Sans FB Demi" panose="020E0802020502020306" pitchFamily="34" charset="0"/>
                <a:ea typeface="Roboto"/>
                <a:cs typeface="Roboto"/>
                <a:sym typeface="Roboto"/>
              </a:rPr>
              <a:t>st</a:t>
            </a:r>
            <a:r>
              <a:rPr lang="en-US" sz="2400" dirty="0">
                <a:solidFill>
                  <a:prstClr val="black"/>
                </a:solidFill>
                <a:latin typeface="Berlin Sans FB Demi" panose="020E0802020502020306" pitchFamily="34" charset="0"/>
                <a:ea typeface="Roboto"/>
                <a:cs typeface="Roboto"/>
                <a:sym typeface="Roboto"/>
              </a:rPr>
              <a:t> Century Scholars Only – MUST Complete Scholar Track</a:t>
            </a:r>
          </a:p>
          <a:p>
            <a:pPr marL="114297" marR="0" lvl="0" algn="l" defTabSz="914400" rtl="0" eaLnBrk="1" fontAlgn="auto" latinLnBrk="0" hangingPunct="1">
              <a:lnSpc>
                <a:spcPct val="100000"/>
              </a:lnSpc>
              <a:spcBef>
                <a:spcPts val="0"/>
              </a:spcBef>
              <a:spcAft>
                <a:spcPts val="0"/>
              </a:spcAft>
              <a:buClr>
                <a:srgbClr val="E84C22"/>
              </a:buClr>
              <a:buSzPts val="1800"/>
              <a:tabLst/>
              <a:defRPr/>
            </a:pPr>
            <a:r>
              <a:rPr lang="en-US" sz="2400" dirty="0">
                <a:solidFill>
                  <a:prstClr val="black"/>
                </a:solidFill>
                <a:latin typeface="Berlin Sans FB Demi" panose="020E0802020502020306" pitchFamily="34" charset="0"/>
                <a:ea typeface="Roboto"/>
                <a:cs typeface="Roboto"/>
                <a:sym typeface="Roboto"/>
              </a:rPr>
              <a:t>STUDENTS WILL CHOOSE ONE WBL or SBL in addition to completing their senior portfolio.</a:t>
            </a:r>
          </a:p>
          <a:p>
            <a:pPr marL="114297" marR="0" lvl="0" algn="l" defTabSz="914400" rtl="0" eaLnBrk="1" fontAlgn="auto" latinLnBrk="0" hangingPunct="1">
              <a:lnSpc>
                <a:spcPct val="100000"/>
              </a:lnSpc>
              <a:spcBef>
                <a:spcPts val="0"/>
              </a:spcBef>
              <a:spcAft>
                <a:spcPts val="0"/>
              </a:spcAft>
              <a:buClr>
                <a:srgbClr val="E84C22"/>
              </a:buClr>
              <a:buSzPts val="1800"/>
              <a:tabLst/>
              <a:defRPr/>
            </a:pPr>
            <a:endParaRPr lang="en-US" sz="2400" dirty="0">
              <a:solidFill>
                <a:prstClr val="black"/>
              </a:solidFill>
              <a:latin typeface="Berlin Sans FB Demi" panose="020E0802020502020306" pitchFamily="34" charset="0"/>
              <a:ea typeface="Roboto"/>
              <a:cs typeface="Roboto"/>
              <a:sym typeface="Roboto"/>
            </a:endParaRPr>
          </a:p>
          <a:p>
            <a:pPr marL="457189" marR="0" lvl="0" indent="-342892" algn="l" defTabSz="914400" rtl="0" eaLnBrk="1" fontAlgn="auto" latinLnBrk="0" hangingPunct="1">
              <a:lnSpc>
                <a:spcPct val="100000"/>
              </a:lnSpc>
              <a:spcBef>
                <a:spcPts val="0"/>
              </a:spcBef>
              <a:spcAft>
                <a:spcPts val="0"/>
              </a:spcAft>
              <a:buClr>
                <a:srgbClr val="E84C22"/>
              </a:buClr>
              <a:buSzPts val="1800"/>
              <a:buFont typeface="Roboto"/>
              <a:buChar char="●"/>
              <a:tabLst/>
              <a:defRPr/>
            </a:pPr>
            <a:endParaRPr kumimoji="0" sz="2400" b="0" i="0" u="none" strike="noStrike" kern="1200" cap="none" spc="0" normalizeH="0" baseline="0" noProof="0" dirty="0">
              <a:ln>
                <a:noFill/>
              </a:ln>
              <a:solidFill>
                <a:prstClr val="black"/>
              </a:solidFill>
              <a:effectLst/>
              <a:uLnTx/>
              <a:uFillTx/>
              <a:latin typeface="Berlin Sans FB Demi" panose="020E0802020502020306" pitchFamily="34" charset="0"/>
              <a:ea typeface="Roboto"/>
              <a:cs typeface="Roboto"/>
              <a:sym typeface="Roboto"/>
            </a:endParaRPr>
          </a:p>
        </p:txBody>
      </p:sp>
      <p:pic>
        <p:nvPicPr>
          <p:cNvPr id="8" name="Picture 7" descr="A drawing of a cartoon character&#10;&#10;Description automatically generated">
            <a:extLst>
              <a:ext uri="{FF2B5EF4-FFF2-40B4-BE49-F238E27FC236}">
                <a16:creationId xmlns="" xmlns:a16="http://schemas.microsoft.com/office/drawing/2014/main" id="{09BD8859-7745-4862-AD15-72151720A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1911" y="2438400"/>
            <a:ext cx="1905000" cy="1752600"/>
          </a:xfrm>
          <a:prstGeom prst="rect">
            <a:avLst/>
          </a:prstGeom>
        </p:spPr>
      </p:pic>
    </p:spTree>
    <p:extLst>
      <p:ext uri="{BB962C8B-B14F-4D97-AF65-F5344CB8AC3E}">
        <p14:creationId xmlns:p14="http://schemas.microsoft.com/office/powerpoint/2010/main" val="1735505121"/>
      </p:ext>
    </p:extLst>
  </p:cSld>
  <p:clrMapOvr>
    <a:masterClrMapping/>
  </p:clrMapOvr>
  <p:transition spd="med">
    <p:pull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6717714" y="249838"/>
            <a:ext cx="2243406" cy="684471"/>
          </a:xfrm>
        </p:spPr>
        <p:txBody>
          <a:bodyPr>
            <a:noAutofit/>
          </a:bodyPr>
          <a:lstStyle/>
          <a:p>
            <a:pPr algn="ctr"/>
            <a:r>
              <a:rPr lang="en-US" sz="2400" dirty="0">
                <a:solidFill>
                  <a:schemeClr val="bg1"/>
                </a:solidFill>
                <a:latin typeface="Berlin Sans FB Demi" panose="020E0802020502020306" pitchFamily="34" charset="0"/>
              </a:rPr>
              <a:t>Employability Skills</a:t>
            </a:r>
          </a:p>
        </p:txBody>
      </p:sp>
      <p:sp>
        <p:nvSpPr>
          <p:cNvPr id="10" name="Oval 9">
            <a:extLst>
              <a:ext uri="{FF2B5EF4-FFF2-40B4-BE49-F238E27FC236}">
                <a16:creationId xmlns="" xmlns:a16="http://schemas.microsoft.com/office/drawing/2014/main" id="{211696B5-65B7-44C1-AD59-2EE808B7245F}"/>
              </a:ext>
            </a:extLst>
          </p:cNvPr>
          <p:cNvSpPr/>
          <p:nvPr/>
        </p:nvSpPr>
        <p:spPr>
          <a:xfrm>
            <a:off x="7386560" y="1254775"/>
            <a:ext cx="1095703" cy="1069281"/>
          </a:xfrm>
          <a:prstGeom prst="ellipse">
            <a:avLst/>
          </a:prstGeom>
          <a:solidFill>
            <a:schemeClr val="accent4">
              <a:lumMod val="75000"/>
            </a:schemeClr>
          </a:solidFill>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2</a:t>
            </a:r>
          </a:p>
        </p:txBody>
      </p:sp>
      <p:sp>
        <p:nvSpPr>
          <p:cNvPr id="6" name="Title 1"/>
          <p:cNvSpPr txBox="1">
            <a:spLocks/>
          </p:cNvSpPr>
          <p:nvPr/>
        </p:nvSpPr>
        <p:spPr>
          <a:xfrm>
            <a:off x="418003" y="249838"/>
            <a:ext cx="5222631" cy="598461"/>
          </a:xfrm>
          <a:prstGeom prst="rect">
            <a:avLst/>
          </a:prstGeom>
          <a:solidFill>
            <a:schemeClr val="accent4">
              <a:lumMod val="75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fontScale="97500"/>
          </a:bodyPr>
          <a:lstStyle>
            <a:lvl1pPr algn="l" defTabSz="685800" rtl="0" eaLnBrk="1" latinLnBrk="0" hangingPunct="1">
              <a:lnSpc>
                <a:spcPct val="90000"/>
              </a:lnSpc>
              <a:spcBef>
                <a:spcPct val="0"/>
              </a:spcBef>
              <a:buNone/>
              <a:defRPr sz="3000" kern="1200">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highlight>
                  <a:srgbClr val="FF6600"/>
                </a:highlight>
                <a:uLnTx/>
                <a:uFillTx/>
                <a:latin typeface="Arial" panose="020B0604020202020204" pitchFamily="34" charset="0"/>
                <a:ea typeface="+mn-ea"/>
                <a:cs typeface="Arial" panose="020B0604020202020204" pitchFamily="34" charset="0"/>
              </a:rPr>
              <a:t>When can </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highlight>
                  <a:srgbClr val="FF6600"/>
                </a:highlight>
                <a:uLnTx/>
                <a:uFillTx/>
                <a:latin typeface="Arial" panose="020B0604020202020204" pitchFamily="34" charset="0"/>
                <a:ea typeface="+mn-ea"/>
                <a:cs typeface="Arial" panose="020B0604020202020204" pitchFamily="34" charset="0"/>
              </a:rPr>
              <a:t>these</a:t>
            </a:r>
            <a:r>
              <a:rPr kumimoji="0" lang="en-US" sz="2400" b="1" i="0" u="none" strike="noStrike" kern="1200" cap="none" spc="0" normalizeH="0" baseline="0" noProof="0" dirty="0">
                <a:ln>
                  <a:noFill/>
                </a:ln>
                <a:solidFill>
                  <a:prstClr val="white"/>
                </a:solidFill>
                <a:effectLst/>
                <a:highlight>
                  <a:srgbClr val="FF6600"/>
                </a:highlight>
                <a:uLnTx/>
                <a:uFillTx/>
                <a:latin typeface="Arial" panose="020B0604020202020204" pitchFamily="34" charset="0"/>
                <a:ea typeface="+mn-ea"/>
                <a:cs typeface="Arial" panose="020B0604020202020204" pitchFamily="34" charset="0"/>
              </a:rPr>
              <a:t> experiences begin?</a:t>
            </a:r>
          </a:p>
        </p:txBody>
      </p:sp>
      <p:sp>
        <p:nvSpPr>
          <p:cNvPr id="12" name="Google Shape;325;p36"/>
          <p:cNvSpPr txBox="1"/>
          <p:nvPr/>
        </p:nvSpPr>
        <p:spPr>
          <a:xfrm>
            <a:off x="285801" y="1001344"/>
            <a:ext cx="5751443" cy="1665656"/>
          </a:xfrm>
          <a:prstGeom prst="rect">
            <a:avLst/>
          </a:prstGeom>
          <a:noFill/>
          <a:ln>
            <a:noFill/>
          </a:ln>
        </p:spPr>
        <p:txBody>
          <a:bodyPr spcFirstLastPara="1" wrap="square" lIns="91425" tIns="91425" rIns="91425" bIns="91425" anchor="ctr" anchorCtr="0">
            <a:noAutofit/>
          </a:bodyPr>
          <a:lstStyle/>
          <a:p>
            <a:pPr marL="457189" marR="0" lvl="0" indent="-342892" algn="l" defTabSz="914400" rtl="0" eaLnBrk="1" fontAlgn="auto" latinLnBrk="0" hangingPunct="1">
              <a:lnSpc>
                <a:spcPct val="100000"/>
              </a:lnSpc>
              <a:spcBef>
                <a:spcPts val="0"/>
              </a:spcBef>
              <a:spcAft>
                <a:spcPts val="0"/>
              </a:spcAft>
              <a:buClr>
                <a:srgbClr val="FF3300"/>
              </a:buClr>
              <a:buSzPts val="1800"/>
              <a:buFont typeface="Roboto"/>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sym typeface="Roboto"/>
              </a:rPr>
              <a:t>Anytime between July 1 prior to freshman year through graduation</a:t>
            </a:r>
          </a:p>
          <a:p>
            <a:pPr marL="457189" marR="0" lvl="0" indent="-342892" algn="l" defTabSz="914400" rtl="0" eaLnBrk="1" fontAlgn="auto" latinLnBrk="0" hangingPunct="1">
              <a:lnSpc>
                <a:spcPct val="100000"/>
              </a:lnSpc>
              <a:spcBef>
                <a:spcPts val="0"/>
              </a:spcBef>
              <a:spcAft>
                <a:spcPts val="0"/>
              </a:spcAft>
              <a:buClr>
                <a:srgbClr val="FF3300"/>
              </a:buClr>
              <a:buSzPts val="1800"/>
              <a:buFont typeface="Roboto"/>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sym typeface="Roboto"/>
              </a:rPr>
              <a:t>Can be during the school day, after school, during breaks, etc.</a:t>
            </a: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sym typeface="Roboto"/>
            </a:endParaRPr>
          </a:p>
        </p:txBody>
      </p:sp>
      <p:sp>
        <p:nvSpPr>
          <p:cNvPr id="13" name="Title 1"/>
          <p:cNvSpPr txBox="1">
            <a:spLocks/>
          </p:cNvSpPr>
          <p:nvPr/>
        </p:nvSpPr>
        <p:spPr>
          <a:xfrm>
            <a:off x="452122" y="2892931"/>
            <a:ext cx="5222631" cy="561860"/>
          </a:xfrm>
          <a:prstGeom prst="rect">
            <a:avLst/>
          </a:prstGeom>
          <a:solidFill>
            <a:schemeClr val="accent4">
              <a:lumMod val="75000"/>
            </a:schemeClr>
          </a:solidFill>
          <a:ln>
            <a:solidFill>
              <a:schemeClr val="tx1"/>
            </a:solidFill>
          </a:ln>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fontScale="97500"/>
          </a:bodyPr>
          <a:lstStyle>
            <a:lvl1pPr algn="l" defTabSz="685800" rtl="0" eaLnBrk="1" latinLnBrk="0" hangingPunct="1">
              <a:lnSpc>
                <a:spcPct val="90000"/>
              </a:lnSpc>
              <a:spcBef>
                <a:spcPct val="0"/>
              </a:spcBef>
              <a:buNone/>
              <a:defRPr sz="3000" kern="1200">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How long do they have to last?</a:t>
            </a:r>
          </a:p>
        </p:txBody>
      </p:sp>
      <p:sp>
        <p:nvSpPr>
          <p:cNvPr id="14" name="Google Shape;325;p36"/>
          <p:cNvSpPr txBox="1"/>
          <p:nvPr/>
        </p:nvSpPr>
        <p:spPr>
          <a:xfrm>
            <a:off x="115038" y="3454791"/>
            <a:ext cx="6602676" cy="3360213"/>
          </a:xfrm>
          <a:prstGeom prst="rect">
            <a:avLst/>
          </a:prstGeom>
          <a:noFill/>
          <a:ln>
            <a:noFill/>
          </a:ln>
        </p:spPr>
        <p:txBody>
          <a:bodyPr spcFirstLastPara="1" wrap="square" lIns="91425" tIns="91425" rIns="91425" bIns="91425" anchor="ctr" anchorCtr="0">
            <a:noAutofit/>
          </a:bodyPr>
          <a:lstStyle/>
          <a:p>
            <a:pPr marL="457189" marR="0" lvl="0" indent="-342892" algn="l" defTabSz="914400" rtl="0" eaLnBrk="1" fontAlgn="auto" latinLnBrk="0" hangingPunct="1">
              <a:lnSpc>
                <a:spcPct val="100000"/>
              </a:lnSpc>
              <a:spcBef>
                <a:spcPts val="0"/>
              </a:spcBef>
              <a:spcAft>
                <a:spcPts val="0"/>
              </a:spcAft>
              <a:buClr>
                <a:srgbClr val="FF3300"/>
              </a:buClr>
              <a:buSzPts val="1800"/>
              <a:buFont typeface="Roboto"/>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sym typeface="Roboto"/>
              </a:rPr>
              <a:t>There is not a set number of hours for the Employability Skills experience, but the experience must be sustained </a:t>
            </a:r>
            <a:r>
              <a:rPr kumimoji="0" lang="en-US" sz="2400" b="0" i="0" u="sng"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sym typeface="Roboto"/>
              </a:rPr>
              <a:t>over a period of time</a:t>
            </a:r>
            <a:r>
              <a:rPr kumimoji="0" lang="en-US" sz="2400" b="0" i="0"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sym typeface="Roboto"/>
              </a:rPr>
              <a:t>, such as:</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sym typeface="Roboto"/>
            </a:endParaRPr>
          </a:p>
          <a:p>
            <a:pPr marL="457189" marR="0" lvl="0" indent="-342892" algn="l" defTabSz="914400" rtl="0" eaLnBrk="1" fontAlgn="auto" latinLnBrk="0" hangingPunct="1">
              <a:lnSpc>
                <a:spcPct val="100000"/>
              </a:lnSpc>
              <a:spcBef>
                <a:spcPts val="0"/>
              </a:spcBef>
              <a:spcAft>
                <a:spcPts val="0"/>
              </a:spcAft>
              <a:buClr>
                <a:srgbClr val="FF3300"/>
              </a:buClr>
              <a:buSzPts val="1800"/>
              <a:buFont typeface="Roboto"/>
              <a:buChar char="●"/>
              <a:tabLst/>
              <a:defRPr/>
            </a:pPr>
            <a:r>
              <a:rPr lang="en-US" sz="2400" dirty="0">
                <a:solidFill>
                  <a:prstClr val="black"/>
                </a:solidFill>
                <a:latin typeface="Arial" panose="020B0604020202020204" pitchFamily="34" charset="0"/>
                <a:ea typeface="Roboto"/>
                <a:cs typeface="Arial" panose="020B0604020202020204" pitchFamily="34" charset="0"/>
                <a:sym typeface="Roboto"/>
              </a:rPr>
              <a:t>One S</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Roboto"/>
                <a:cs typeface="Arial" panose="020B0604020202020204" pitchFamily="34" charset="0"/>
                <a:sym typeface="Roboto"/>
              </a:rPr>
              <a:t>emester</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sym typeface="Roboto"/>
            </a:endParaRPr>
          </a:p>
          <a:p>
            <a:pPr marL="457189" marR="0" lvl="0" indent="-342892" algn="l" defTabSz="914400" rtl="0" eaLnBrk="1" fontAlgn="auto" latinLnBrk="0" hangingPunct="1">
              <a:lnSpc>
                <a:spcPct val="100000"/>
              </a:lnSpc>
              <a:spcBef>
                <a:spcPts val="0"/>
              </a:spcBef>
              <a:spcAft>
                <a:spcPts val="0"/>
              </a:spcAft>
              <a:buClr>
                <a:srgbClr val="FF3300"/>
              </a:buClr>
              <a:buSzPts val="1800"/>
              <a:buFont typeface="Roboto"/>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sym typeface="Roboto"/>
              </a:rPr>
              <a:t>75-100 hours or more</a:t>
            </a:r>
          </a:p>
          <a:p>
            <a:pPr marL="457189" marR="0" lvl="0" indent="-342892" algn="l" defTabSz="914400" rtl="0" eaLnBrk="1" fontAlgn="auto" latinLnBrk="0" hangingPunct="1">
              <a:lnSpc>
                <a:spcPct val="100000"/>
              </a:lnSpc>
              <a:spcBef>
                <a:spcPts val="0"/>
              </a:spcBef>
              <a:spcAft>
                <a:spcPts val="0"/>
              </a:spcAft>
              <a:buClr>
                <a:srgbClr val="FF3300"/>
              </a:buClr>
              <a:buSzPts val="1800"/>
              <a:buFont typeface="Roboto"/>
              <a:buChar char="●"/>
              <a:tabLst/>
              <a:defRPr/>
            </a:pPr>
            <a:r>
              <a:rPr lang="en-US" sz="2400" dirty="0">
                <a:solidFill>
                  <a:prstClr val="black"/>
                </a:solidFill>
                <a:latin typeface="Arial" panose="020B0604020202020204" pitchFamily="34" charset="0"/>
                <a:ea typeface="Roboto"/>
                <a:cs typeface="Arial" panose="020B0604020202020204" pitchFamily="34" charset="0"/>
                <a:sym typeface="Roboto"/>
              </a:rPr>
              <a:t>M</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Roboto"/>
                <a:cs typeface="Arial" panose="020B0604020202020204" pitchFamily="34" charset="0"/>
                <a:sym typeface="Roboto"/>
              </a:rPr>
              <a:t>arked</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sym typeface="Roboto"/>
              </a:rPr>
              <a:t> by earning a credit</a:t>
            </a:r>
          </a:p>
          <a:p>
            <a:pPr marL="457189" marR="0" lvl="0" indent="-342892" algn="l" defTabSz="914400" rtl="0" eaLnBrk="1" fontAlgn="auto" latinLnBrk="0" hangingPunct="1">
              <a:lnSpc>
                <a:spcPct val="100000"/>
              </a:lnSpc>
              <a:spcBef>
                <a:spcPts val="0"/>
              </a:spcBef>
              <a:spcAft>
                <a:spcPts val="0"/>
              </a:spcAft>
              <a:buClr>
                <a:srgbClr val="FF3300"/>
              </a:buClr>
              <a:buSzPts val="1800"/>
              <a:buFont typeface="Roboto"/>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sym typeface="Roboto"/>
              </a:rPr>
              <a:t>Other local CHS requirement</a:t>
            </a: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sym typeface="Roboto"/>
            </a:endParaRPr>
          </a:p>
        </p:txBody>
      </p:sp>
      <p:pic>
        <p:nvPicPr>
          <p:cNvPr id="8" name="Picture 7" descr="A drawing of a cartoon character&#10;&#10;Description automatically generated">
            <a:extLst>
              <a:ext uri="{FF2B5EF4-FFF2-40B4-BE49-F238E27FC236}">
                <a16:creationId xmlns="" xmlns:a16="http://schemas.microsoft.com/office/drawing/2014/main" id="{2E8A26D7-A5A5-4805-A39B-F6FDD9E0A6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4275" y="2438400"/>
            <a:ext cx="1905000" cy="1752600"/>
          </a:xfrm>
          <a:prstGeom prst="rect">
            <a:avLst/>
          </a:prstGeom>
        </p:spPr>
      </p:pic>
    </p:spTree>
    <p:extLst>
      <p:ext uri="{BB962C8B-B14F-4D97-AF65-F5344CB8AC3E}">
        <p14:creationId xmlns:p14="http://schemas.microsoft.com/office/powerpoint/2010/main" val="288629816"/>
      </p:ext>
    </p:extLst>
  </p:cSld>
  <p:clrMapOvr>
    <a:masterClrMapping/>
  </p:clrMapOvr>
  <p:transition spd="med">
    <p:pull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9"/>
        <p:cNvGrpSpPr/>
        <p:nvPr/>
      </p:nvGrpSpPr>
      <p:grpSpPr>
        <a:xfrm>
          <a:off x="0" y="0"/>
          <a:ext cx="0" cy="0"/>
          <a:chOff x="0" y="0"/>
          <a:chExt cx="0" cy="0"/>
        </a:xfrm>
      </p:grpSpPr>
      <p:sp>
        <p:nvSpPr>
          <p:cNvPr id="154" name="Google Shape;154;p27"/>
          <p:cNvSpPr txBox="1">
            <a:spLocks noGrp="1"/>
          </p:cNvSpPr>
          <p:nvPr>
            <p:ph type="title"/>
          </p:nvPr>
        </p:nvSpPr>
        <p:spPr>
          <a:xfrm>
            <a:off x="1112705" y="228125"/>
            <a:ext cx="7943160" cy="994200"/>
          </a:xfrm>
          <a:prstGeom prst="rect">
            <a:avLst/>
          </a:prstGeom>
          <a:noFill/>
          <a:ln>
            <a:noFill/>
          </a:ln>
        </p:spPr>
        <p:txBody>
          <a:bodyPr spcFirstLastPara="1" vert="horz" wrap="square" lIns="68575" tIns="34275" rIns="68575" bIns="34275" rtlCol="0" anchor="ctr" anchorCtr="0">
            <a:noAutofit/>
          </a:bodyPr>
          <a:lstStyle/>
          <a:p>
            <a:pPr>
              <a:spcBef>
                <a:spcPts val="0"/>
              </a:spcBef>
              <a:buClr>
                <a:schemeClr val="dk1"/>
              </a:buClr>
              <a:buSzPts val="3300"/>
            </a:pPr>
            <a:r>
              <a:rPr lang="en-US" sz="3200" b="1" dirty="0">
                <a:solidFill>
                  <a:srgbClr val="FFFFFF"/>
                </a:solidFill>
                <a:latin typeface="Berlin Sans FB Demi" panose="020E0802020502020306" pitchFamily="34" charset="0"/>
                <a:ea typeface="Oswald"/>
                <a:cs typeface="Oswald"/>
                <a:sym typeface="Oswald"/>
              </a:rPr>
              <a:t>POSTSECONDARY-READY COMPETENCIES </a:t>
            </a:r>
            <a:r>
              <a:rPr lang="en" sz="3200" b="1" dirty="0">
                <a:solidFill>
                  <a:srgbClr val="FFFFFF"/>
                </a:solidFill>
                <a:latin typeface="Berlin Sans FB Demi" panose="020E0802020502020306" pitchFamily="34" charset="0"/>
                <a:ea typeface="Oswald"/>
                <a:cs typeface="Oswald"/>
                <a:sym typeface="Oswald"/>
              </a:rPr>
              <a:t> </a:t>
            </a:r>
            <a:endParaRPr sz="3200" b="1" dirty="0">
              <a:solidFill>
                <a:srgbClr val="FFFFFF"/>
              </a:solidFill>
              <a:latin typeface="Berlin Sans FB Demi" panose="020E0802020502020306" pitchFamily="34" charset="0"/>
              <a:ea typeface="Oswald"/>
              <a:cs typeface="Oswald"/>
              <a:sym typeface="Oswald"/>
            </a:endParaRPr>
          </a:p>
        </p:txBody>
      </p:sp>
      <p:sp>
        <p:nvSpPr>
          <p:cNvPr id="4" name="Oval 3">
            <a:extLst>
              <a:ext uri="{FF2B5EF4-FFF2-40B4-BE49-F238E27FC236}">
                <a16:creationId xmlns="" xmlns:a16="http://schemas.microsoft.com/office/drawing/2014/main" id="{AB4CB1B6-EFF3-4118-9AF4-D627E4CCE672}"/>
              </a:ext>
            </a:extLst>
          </p:cNvPr>
          <p:cNvSpPr/>
          <p:nvPr/>
        </p:nvSpPr>
        <p:spPr>
          <a:xfrm>
            <a:off x="115056" y="228125"/>
            <a:ext cx="997649" cy="994200"/>
          </a:xfrm>
          <a:prstGeom prst="ellipse">
            <a:avLst/>
          </a:prstGeom>
          <a:solidFill>
            <a:schemeClr val="accent4">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3</a:t>
            </a:r>
          </a:p>
        </p:txBody>
      </p:sp>
      <p:sp>
        <p:nvSpPr>
          <p:cNvPr id="13" name="TextBox 12">
            <a:extLst>
              <a:ext uri="{FF2B5EF4-FFF2-40B4-BE49-F238E27FC236}">
                <a16:creationId xmlns="" xmlns:a16="http://schemas.microsoft.com/office/drawing/2014/main" id="{0791F932-C75C-40F0-8DC1-BD9687BCA8E2}"/>
              </a:ext>
            </a:extLst>
          </p:cNvPr>
          <p:cNvSpPr txBox="1"/>
          <p:nvPr/>
        </p:nvSpPr>
        <p:spPr>
          <a:xfrm>
            <a:off x="6100126" y="8041903"/>
            <a:ext cx="67545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Book Antiqua"/>
                <a:ea typeface="+mn-ea"/>
                <a:cs typeface="+mn-cs"/>
                <a:hlinkClick r:id="rId3" tooltip="https://www.adaptabilitycoach.com/a-call-for-service/"/>
              </a:rPr>
              <a:t>This Photo</a:t>
            </a:r>
            <a:r>
              <a:rPr kumimoji="0" lang="en-US" sz="900" b="0" i="0" u="none" strike="noStrike" kern="1200" cap="none" spc="0" normalizeH="0" baseline="0" noProof="0">
                <a:ln>
                  <a:noFill/>
                </a:ln>
                <a:solidFill>
                  <a:prstClr val="black"/>
                </a:solidFill>
                <a:effectLst/>
                <a:uLnTx/>
                <a:uFillTx/>
                <a:latin typeface="Book Antiqua"/>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Book Antiqua"/>
                <a:ea typeface="+mn-ea"/>
                <a:cs typeface="+mn-cs"/>
                <a:hlinkClick r:id="rId4" tooltip="https://creativecommons.org/licenses/by/3.0/"/>
              </a:rPr>
              <a:t>CC BY</a:t>
            </a:r>
            <a:endParaRPr kumimoji="0" lang="en-US" sz="900" b="0" i="0" u="none" strike="noStrike" kern="1200" cap="none" spc="0" normalizeH="0" baseline="0" noProof="0">
              <a:ln>
                <a:noFill/>
              </a:ln>
              <a:solidFill>
                <a:prstClr val="black"/>
              </a:solidFill>
              <a:effectLst/>
              <a:uLnTx/>
              <a:uFillTx/>
              <a:latin typeface="Book Antiqua"/>
              <a:ea typeface="+mn-ea"/>
              <a:cs typeface="+mn-cs"/>
            </a:endParaRPr>
          </a:p>
        </p:txBody>
      </p:sp>
      <p:sp>
        <p:nvSpPr>
          <p:cNvPr id="18" name="Subtitle 2">
            <a:extLst>
              <a:ext uri="{FF2B5EF4-FFF2-40B4-BE49-F238E27FC236}">
                <a16:creationId xmlns="" xmlns:a16="http://schemas.microsoft.com/office/drawing/2014/main" id="{3531229F-BAFF-4641-AAA6-A49FB4AAE49B}"/>
              </a:ext>
            </a:extLst>
          </p:cNvPr>
          <p:cNvSpPr txBox="1">
            <a:spLocks/>
          </p:cNvSpPr>
          <p:nvPr/>
        </p:nvSpPr>
        <p:spPr>
          <a:xfrm>
            <a:off x="57528" y="1600200"/>
            <a:ext cx="9028944" cy="632546"/>
          </a:xfrm>
          <a:prstGeom prst="rect">
            <a:avLst/>
          </a:prstGeom>
          <a:solidFill>
            <a:schemeClr val="accent4">
              <a:lumMod val="75000"/>
            </a:schemeClr>
          </a:solidFill>
          <a:ln>
            <a:solidFill>
              <a:schemeClr val="tx1"/>
            </a:solidFill>
          </a:ln>
        </p:spPr>
        <p:style>
          <a:lnRef idx="0">
            <a:schemeClr val="accent4"/>
          </a:lnRef>
          <a:fillRef idx="3">
            <a:schemeClr val="accent4"/>
          </a:fillRef>
          <a:effectRef idx="3">
            <a:schemeClr val="accent4"/>
          </a:effectRef>
          <a:fontRef idx="minor">
            <a:schemeClr val="lt1"/>
          </a:fontRef>
        </p:style>
        <p:txBody>
          <a:bodyPr vert="horz" lIns="91440" tIns="45720" rIns="91440" bIns="45720" rtlCol="0">
            <a:noAutofit/>
          </a:bodyPr>
          <a:lstStyle>
            <a:lvl1pPr marL="205740" indent="-205740" algn="l" defTabSz="685800" rtl="0" eaLnBrk="1" latinLnBrk="0" hangingPunct="1">
              <a:lnSpc>
                <a:spcPct val="90000"/>
              </a:lnSpc>
              <a:spcBef>
                <a:spcPts val="1350"/>
              </a:spcBef>
              <a:buFont typeface="Arial" panose="020B0604020202020204" pitchFamily="34" charset="0"/>
              <a:buChar char="•"/>
              <a:defRPr sz="1800" kern="1200">
                <a:solidFill>
                  <a:schemeClr val="lt1"/>
                </a:solidFill>
                <a:latin typeface="+mn-lt"/>
                <a:ea typeface="+mn-ea"/>
                <a:cs typeface="+mn-cs"/>
              </a:defRPr>
            </a:lvl1pPr>
            <a:lvl2pPr marL="411480" indent="-171450" algn="l" defTabSz="685800" rtl="0" eaLnBrk="1" latinLnBrk="0" hangingPunct="1">
              <a:lnSpc>
                <a:spcPct val="90000"/>
              </a:lnSpc>
              <a:spcBef>
                <a:spcPts val="750"/>
              </a:spcBef>
              <a:buFont typeface="Arial" panose="020B0604020202020204" pitchFamily="34" charset="0"/>
              <a:buChar char="•"/>
              <a:defRPr sz="1500" kern="1200">
                <a:solidFill>
                  <a:schemeClr val="lt1"/>
                </a:solidFill>
                <a:latin typeface="+mn-lt"/>
                <a:ea typeface="+mn-ea"/>
                <a:cs typeface="+mn-cs"/>
              </a:defRPr>
            </a:lvl2pPr>
            <a:lvl3pPr marL="617220" indent="-171450" algn="l" defTabSz="685800" rtl="0" eaLnBrk="1" latinLnBrk="0" hangingPunct="1">
              <a:lnSpc>
                <a:spcPct val="90000"/>
              </a:lnSpc>
              <a:spcBef>
                <a:spcPts val="600"/>
              </a:spcBef>
              <a:buFont typeface="Arial" panose="020B0604020202020204" pitchFamily="34" charset="0"/>
              <a:buChar char="•"/>
              <a:defRPr sz="1350" kern="1200">
                <a:solidFill>
                  <a:schemeClr val="lt1"/>
                </a:solidFill>
                <a:latin typeface="+mn-lt"/>
                <a:ea typeface="+mn-ea"/>
                <a:cs typeface="+mn-cs"/>
              </a:defRPr>
            </a:lvl3pPr>
            <a:lvl4pPr marL="822960" indent="-171450" algn="l" defTabSz="685800" rtl="0" eaLnBrk="1" latinLnBrk="0" hangingPunct="1">
              <a:lnSpc>
                <a:spcPct val="90000"/>
              </a:lnSpc>
              <a:spcBef>
                <a:spcPts val="600"/>
              </a:spcBef>
              <a:buFont typeface="Arial" panose="020B0604020202020204" pitchFamily="34" charset="0"/>
              <a:buChar char="•"/>
              <a:defRPr sz="1200" kern="1200">
                <a:solidFill>
                  <a:schemeClr val="lt1"/>
                </a:solidFill>
                <a:latin typeface="+mn-lt"/>
                <a:ea typeface="+mn-ea"/>
                <a:cs typeface="+mn-cs"/>
              </a:defRPr>
            </a:lvl4pPr>
            <a:lvl5pPr marL="994410" indent="-171450" algn="l" defTabSz="685800" rtl="0" eaLnBrk="1" latinLnBrk="0" hangingPunct="1">
              <a:lnSpc>
                <a:spcPct val="90000"/>
              </a:lnSpc>
              <a:spcBef>
                <a:spcPts val="600"/>
              </a:spcBef>
              <a:buFont typeface="Arial" panose="020B0604020202020204" pitchFamily="34" charset="0"/>
              <a:buChar char="•"/>
              <a:defRPr sz="1200" kern="1200">
                <a:solidFill>
                  <a:schemeClr val="lt1"/>
                </a:solidFill>
                <a:latin typeface="+mn-lt"/>
                <a:ea typeface="+mn-ea"/>
                <a:cs typeface="+mn-cs"/>
              </a:defRPr>
            </a:lvl5pPr>
            <a:lvl6pPr marL="1165860" indent="-171450" algn="l" defTabSz="685800" rtl="0" eaLnBrk="1" latinLnBrk="0" hangingPunct="1">
              <a:lnSpc>
                <a:spcPct val="90000"/>
              </a:lnSpc>
              <a:spcBef>
                <a:spcPts val="600"/>
              </a:spcBef>
              <a:buFont typeface="Arial" panose="020B0604020202020204" pitchFamily="34" charset="0"/>
              <a:buChar char="•"/>
              <a:defRPr sz="1200" kern="1200">
                <a:solidFill>
                  <a:schemeClr val="lt1"/>
                </a:solidFill>
                <a:latin typeface="+mn-lt"/>
                <a:ea typeface="+mn-ea"/>
                <a:cs typeface="+mn-cs"/>
              </a:defRPr>
            </a:lvl6pPr>
            <a:lvl7pPr marL="1337310" indent="-171450" algn="l" defTabSz="685800" rtl="0" eaLnBrk="1" latinLnBrk="0" hangingPunct="1">
              <a:lnSpc>
                <a:spcPct val="90000"/>
              </a:lnSpc>
              <a:spcBef>
                <a:spcPts val="600"/>
              </a:spcBef>
              <a:buFont typeface="Arial" panose="020B0604020202020204" pitchFamily="34" charset="0"/>
              <a:buChar char="•"/>
              <a:defRPr sz="1200" kern="1200">
                <a:solidFill>
                  <a:schemeClr val="lt1"/>
                </a:solidFill>
                <a:latin typeface="+mn-lt"/>
                <a:ea typeface="+mn-ea"/>
                <a:cs typeface="+mn-cs"/>
              </a:defRPr>
            </a:lvl7pPr>
            <a:lvl8pPr marL="1508760" indent="-171450" algn="l" defTabSz="685800" rtl="0" eaLnBrk="1" latinLnBrk="0" hangingPunct="1">
              <a:lnSpc>
                <a:spcPct val="90000"/>
              </a:lnSpc>
              <a:spcBef>
                <a:spcPts val="600"/>
              </a:spcBef>
              <a:buFont typeface="Arial" panose="020B0604020202020204" pitchFamily="34" charset="0"/>
              <a:buChar char="•"/>
              <a:defRPr sz="1200" kern="1200">
                <a:solidFill>
                  <a:schemeClr val="lt1"/>
                </a:solidFill>
                <a:latin typeface="+mn-lt"/>
                <a:ea typeface="+mn-ea"/>
                <a:cs typeface="+mn-cs"/>
              </a:defRPr>
            </a:lvl8pPr>
            <a:lvl9pPr marL="1680210" indent="-171450" algn="l" defTabSz="685800" rtl="0" eaLnBrk="1" latinLnBrk="0" hangingPunct="1">
              <a:lnSpc>
                <a:spcPct val="90000"/>
              </a:lnSpc>
              <a:spcBef>
                <a:spcPts val="600"/>
              </a:spcBef>
              <a:buFont typeface="Arial" panose="020B0604020202020204" pitchFamily="34" charset="0"/>
              <a:buChar char="•"/>
              <a:defRPr sz="1200" kern="1200">
                <a:solidFill>
                  <a:schemeClr val="lt1"/>
                </a:solidFill>
                <a:latin typeface="+mn-lt"/>
                <a:ea typeface="+mn-ea"/>
                <a:cs typeface="+mn-cs"/>
              </a:defRPr>
            </a:lvl9pPr>
          </a:lstStyle>
          <a:p>
            <a:pPr marL="0" marR="0" lvl="0" indent="0" algn="ctr" defTabSz="685800" rtl="0" eaLnBrk="1" fontAlgn="auto" latinLnBrk="0" hangingPunct="1">
              <a:lnSpc>
                <a:spcPct val="90000"/>
              </a:lnSpc>
              <a:spcBef>
                <a:spcPts val="1350"/>
              </a:spcBef>
              <a:spcAft>
                <a:spcPts val="0"/>
              </a:spcAft>
              <a:buClrTx/>
              <a:buSzTx/>
              <a:buFont typeface="Arial" panose="020B0604020202020204" pitchFamily="34" charset="0"/>
              <a:buNone/>
              <a:tabLst/>
              <a:defRPr/>
            </a:pPr>
            <a:r>
              <a:rPr lang="en-US" sz="32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does this mean?</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8" name="Subtitle 4">
            <a:extLst>
              <a:ext uri="{FF2B5EF4-FFF2-40B4-BE49-F238E27FC236}">
                <a16:creationId xmlns="" xmlns:a16="http://schemas.microsoft.com/office/drawing/2014/main" id="{8053ED61-3DA4-44B3-A31D-341728539365}"/>
              </a:ext>
            </a:extLst>
          </p:cNvPr>
          <p:cNvSpPr txBox="1">
            <a:spLocks/>
          </p:cNvSpPr>
          <p:nvPr/>
        </p:nvSpPr>
        <p:spPr>
          <a:xfrm>
            <a:off x="65734" y="2362200"/>
            <a:ext cx="9028944" cy="4145160"/>
          </a:xfrm>
          <a:prstGeom prst="rect">
            <a:avLst/>
          </a:prstGeom>
        </p:spPr>
        <p:txBody>
          <a:bodyPr vert="horz" lIns="91440" tIns="45720" rIns="91440" bIns="45720" rtlCol="0">
            <a:normAutofit fontScale="92500" lnSpcReduction="10000"/>
          </a:bodyPr>
          <a:lstStyle>
            <a:lvl1pPr marL="0" indent="0" algn="l" defTabSz="685800" rtl="0" eaLnBrk="1" latinLnBrk="0" hangingPunct="1">
              <a:lnSpc>
                <a:spcPct val="90000"/>
              </a:lnSpc>
              <a:spcBef>
                <a:spcPts val="90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60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9pPr>
          </a:lstStyle>
          <a:p>
            <a:pPr marL="457200" indent="-457200">
              <a:buFont typeface="Arial" panose="020B0604020202020204" pitchFamily="34" charset="0"/>
              <a:buChar char="•"/>
            </a:pPr>
            <a:r>
              <a:rPr lang="en-US" sz="2600" dirty="0">
                <a:latin typeface="Calibri" panose="020F0502020204030204" pitchFamily="34" charset="0"/>
                <a:cs typeface="Calibri" panose="020F0502020204030204" pitchFamily="34" charset="0"/>
              </a:rPr>
              <a:t>Postsecondary refers to the additional education or training options that you can select from after high school, such as, apprenticeship training, military, entering a career training program, earning certification required for a specific career, attending a two or four-year college, or other options. </a:t>
            </a:r>
          </a:p>
          <a:p>
            <a:pPr marL="457200" indent="-457200">
              <a:buFont typeface="Arial" panose="020B0604020202020204" pitchFamily="34" charset="0"/>
              <a:buChar char="•"/>
            </a:pPr>
            <a:r>
              <a:rPr lang="en-US" sz="2600" b="1" dirty="0">
                <a:latin typeface="Calibri" panose="020F0502020204030204" pitchFamily="34" charset="0"/>
                <a:cs typeface="Calibri" panose="020F0502020204030204" pitchFamily="34" charset="0"/>
              </a:rPr>
              <a:t>WHY?</a:t>
            </a:r>
            <a:r>
              <a:rPr lang="en-US" sz="2600" dirty="0">
                <a:latin typeface="Calibri" panose="020F0502020204030204" pitchFamily="34" charset="0"/>
                <a:cs typeface="Calibri" panose="020F0502020204030204" pitchFamily="34" charset="0"/>
              </a:rPr>
              <a:t>  High school is that time period that you learn about and prepare for a specific career area through the classes you take and the activities you participate in to develop your employability skills.  These experiences will help you select the right postsecondary option that aligns with your career area of interest.</a:t>
            </a:r>
          </a:p>
          <a:p>
            <a:pPr marL="457200" indent="-457200">
              <a:buFont typeface="Arial" panose="020B0604020202020204" pitchFamily="34" charset="0"/>
              <a:buChar char="•"/>
            </a:pPr>
            <a:r>
              <a:rPr lang="en-US" sz="2600" dirty="0">
                <a:latin typeface="Calibri" panose="020F0502020204030204" pitchFamily="34" charset="0"/>
                <a:cs typeface="Calibri" panose="020F0502020204030204" pitchFamily="34" charset="0"/>
              </a:rPr>
              <a:t>The </a:t>
            </a:r>
            <a:r>
              <a:rPr lang="en-US" sz="2600" b="1" dirty="0">
                <a:latin typeface="Calibri" panose="020F0502020204030204" pitchFamily="34" charset="0"/>
                <a:cs typeface="Calibri" panose="020F0502020204030204" pitchFamily="34" charset="0"/>
              </a:rPr>
              <a:t>Postsecondary Ready Competency </a:t>
            </a:r>
            <a:r>
              <a:rPr lang="en-US" sz="2600" dirty="0">
                <a:latin typeface="Calibri" panose="020F0502020204030204" pitchFamily="34" charset="0"/>
                <a:cs typeface="Calibri" panose="020F0502020204030204" pitchFamily="34" charset="0"/>
              </a:rPr>
              <a:t>– graduation requirement means you have to prove your postsecondary readiness through one of several options:</a:t>
            </a:r>
          </a:p>
          <a:p>
            <a:pPr marR="0" lvl="0" algn="l" defTabSz="685800" rtl="0" eaLnBrk="1" fontAlgn="auto" latinLnBrk="0" hangingPunct="1">
              <a:lnSpc>
                <a:spcPct val="90000"/>
              </a:lnSpc>
              <a:spcBef>
                <a:spcPts val="900"/>
              </a:spcBef>
              <a:spcAft>
                <a:spcPts val="0"/>
              </a:spcAft>
              <a:buClrTx/>
              <a:buSzTx/>
              <a:tabLst/>
              <a:defRPr/>
            </a:pP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2785465"/>
      </p:ext>
    </p:extLst>
  </p:cSld>
  <p:clrMapOvr>
    <a:masterClrMapping/>
  </p:clrMapOvr>
  <p:transition spd="med">
    <p:pull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9"/>
        <p:cNvGrpSpPr/>
        <p:nvPr/>
      </p:nvGrpSpPr>
      <p:grpSpPr>
        <a:xfrm>
          <a:off x="0" y="0"/>
          <a:ext cx="0" cy="0"/>
          <a:chOff x="0" y="0"/>
          <a:chExt cx="0" cy="0"/>
        </a:xfrm>
      </p:grpSpPr>
      <p:sp>
        <p:nvSpPr>
          <p:cNvPr id="154" name="Google Shape;154;p27"/>
          <p:cNvSpPr txBox="1">
            <a:spLocks noGrp="1"/>
          </p:cNvSpPr>
          <p:nvPr>
            <p:ph type="title"/>
          </p:nvPr>
        </p:nvSpPr>
        <p:spPr>
          <a:xfrm>
            <a:off x="1112705" y="228125"/>
            <a:ext cx="7943160" cy="994200"/>
          </a:xfrm>
          <a:prstGeom prst="rect">
            <a:avLst/>
          </a:prstGeom>
          <a:noFill/>
          <a:ln>
            <a:noFill/>
          </a:ln>
        </p:spPr>
        <p:txBody>
          <a:bodyPr spcFirstLastPara="1" vert="horz" wrap="square" lIns="68575" tIns="34275" rIns="68575" bIns="34275" rtlCol="0" anchor="ctr" anchorCtr="0">
            <a:noAutofit/>
          </a:bodyPr>
          <a:lstStyle/>
          <a:p>
            <a:pPr>
              <a:spcBef>
                <a:spcPts val="0"/>
              </a:spcBef>
              <a:buClr>
                <a:schemeClr val="dk1"/>
              </a:buClr>
              <a:buSzPts val="3300"/>
            </a:pPr>
            <a:r>
              <a:rPr lang="en-US" sz="3200" b="1" dirty="0">
                <a:solidFill>
                  <a:srgbClr val="FFFFFF"/>
                </a:solidFill>
                <a:latin typeface="Berlin Sans FB Demi" panose="020E0802020502020306" pitchFamily="34" charset="0"/>
                <a:ea typeface="Oswald"/>
                <a:cs typeface="Oswald"/>
                <a:sym typeface="Oswald"/>
              </a:rPr>
              <a:t>POSTSECONDARY-READY COMPETENCIES </a:t>
            </a:r>
            <a:r>
              <a:rPr lang="en" sz="3200" b="1" dirty="0">
                <a:solidFill>
                  <a:srgbClr val="FFFFFF"/>
                </a:solidFill>
                <a:latin typeface="Berlin Sans FB Demi" panose="020E0802020502020306" pitchFamily="34" charset="0"/>
                <a:ea typeface="Oswald"/>
                <a:cs typeface="Oswald"/>
                <a:sym typeface="Oswald"/>
              </a:rPr>
              <a:t> </a:t>
            </a:r>
            <a:endParaRPr sz="3200" b="1" dirty="0">
              <a:solidFill>
                <a:srgbClr val="FFFFFF"/>
              </a:solidFill>
              <a:latin typeface="Berlin Sans FB Demi" panose="020E0802020502020306" pitchFamily="34" charset="0"/>
              <a:ea typeface="Oswald"/>
              <a:cs typeface="Oswald"/>
              <a:sym typeface="Oswald"/>
            </a:endParaRPr>
          </a:p>
        </p:txBody>
      </p:sp>
      <p:sp>
        <p:nvSpPr>
          <p:cNvPr id="4" name="Oval 3">
            <a:extLst>
              <a:ext uri="{FF2B5EF4-FFF2-40B4-BE49-F238E27FC236}">
                <a16:creationId xmlns="" xmlns:a16="http://schemas.microsoft.com/office/drawing/2014/main" id="{AB4CB1B6-EFF3-4118-9AF4-D627E4CCE672}"/>
              </a:ext>
            </a:extLst>
          </p:cNvPr>
          <p:cNvSpPr/>
          <p:nvPr/>
        </p:nvSpPr>
        <p:spPr>
          <a:xfrm>
            <a:off x="115056" y="228125"/>
            <a:ext cx="997649" cy="994200"/>
          </a:xfrm>
          <a:prstGeom prst="ellipse">
            <a:avLst/>
          </a:prstGeom>
          <a:solidFill>
            <a:schemeClr val="accent4">
              <a:lumMod val="75000"/>
            </a:schemeClr>
          </a:solidFill>
          <a:ln>
            <a:solidFill>
              <a:schemeClr val="accent1"/>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3</a:t>
            </a:r>
          </a:p>
        </p:txBody>
      </p:sp>
      <p:sp>
        <p:nvSpPr>
          <p:cNvPr id="13" name="TextBox 12">
            <a:extLst>
              <a:ext uri="{FF2B5EF4-FFF2-40B4-BE49-F238E27FC236}">
                <a16:creationId xmlns="" xmlns:a16="http://schemas.microsoft.com/office/drawing/2014/main" id="{0791F932-C75C-40F0-8DC1-BD9687BCA8E2}"/>
              </a:ext>
            </a:extLst>
          </p:cNvPr>
          <p:cNvSpPr txBox="1"/>
          <p:nvPr/>
        </p:nvSpPr>
        <p:spPr>
          <a:xfrm>
            <a:off x="6100126" y="8041903"/>
            <a:ext cx="67545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Book Antiqua"/>
                <a:ea typeface="+mn-ea"/>
                <a:cs typeface="+mn-cs"/>
                <a:hlinkClick r:id="rId3" tooltip="https://www.adaptabilitycoach.com/a-call-for-service/"/>
              </a:rPr>
              <a:t>This Photo</a:t>
            </a:r>
            <a:r>
              <a:rPr kumimoji="0" lang="en-US" sz="900" b="0" i="0" u="none" strike="noStrike" kern="1200" cap="none" spc="0" normalizeH="0" baseline="0" noProof="0">
                <a:ln>
                  <a:noFill/>
                </a:ln>
                <a:solidFill>
                  <a:prstClr val="black"/>
                </a:solidFill>
                <a:effectLst/>
                <a:uLnTx/>
                <a:uFillTx/>
                <a:latin typeface="Book Antiqua"/>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Book Antiqua"/>
                <a:ea typeface="+mn-ea"/>
                <a:cs typeface="+mn-cs"/>
                <a:hlinkClick r:id="rId4" tooltip="https://creativecommons.org/licenses/by/3.0/"/>
              </a:rPr>
              <a:t>CC BY</a:t>
            </a:r>
            <a:endParaRPr kumimoji="0" lang="en-US" sz="900" b="0" i="0" u="none" strike="noStrike" kern="1200" cap="none" spc="0" normalizeH="0" baseline="0" noProof="0">
              <a:ln>
                <a:noFill/>
              </a:ln>
              <a:solidFill>
                <a:prstClr val="black"/>
              </a:solidFill>
              <a:effectLst/>
              <a:uLnTx/>
              <a:uFillTx/>
              <a:latin typeface="Book Antiqua"/>
              <a:ea typeface="+mn-ea"/>
              <a:cs typeface="+mn-cs"/>
            </a:endParaRPr>
          </a:p>
        </p:txBody>
      </p:sp>
      <p:sp>
        <p:nvSpPr>
          <p:cNvPr id="18" name="Subtitle 2">
            <a:extLst>
              <a:ext uri="{FF2B5EF4-FFF2-40B4-BE49-F238E27FC236}">
                <a16:creationId xmlns="" xmlns:a16="http://schemas.microsoft.com/office/drawing/2014/main" id="{3531229F-BAFF-4641-AAA6-A49FB4AAE49B}"/>
              </a:ext>
            </a:extLst>
          </p:cNvPr>
          <p:cNvSpPr txBox="1">
            <a:spLocks/>
          </p:cNvSpPr>
          <p:nvPr/>
        </p:nvSpPr>
        <p:spPr>
          <a:xfrm>
            <a:off x="613880" y="1729654"/>
            <a:ext cx="7079104" cy="349836"/>
          </a:xfrm>
          <a:prstGeom prst="rect">
            <a:avLst/>
          </a:prstGeom>
          <a:solidFill>
            <a:schemeClr val="accent4">
              <a:lumMod val="75000"/>
            </a:schemeClr>
          </a:solidFill>
          <a:ln>
            <a:solidFill>
              <a:schemeClr val="tx1"/>
            </a:solidFill>
          </a:ln>
        </p:spPr>
        <p:style>
          <a:lnRef idx="0">
            <a:schemeClr val="accent4"/>
          </a:lnRef>
          <a:fillRef idx="3">
            <a:schemeClr val="accent4"/>
          </a:fillRef>
          <a:effectRef idx="3">
            <a:schemeClr val="accent4"/>
          </a:effectRef>
          <a:fontRef idx="minor">
            <a:schemeClr val="lt1"/>
          </a:fontRef>
        </p:style>
        <p:txBody>
          <a:bodyPr vert="horz" lIns="91440" tIns="45720" rIns="91440" bIns="45720" rtlCol="0">
            <a:noAutofit/>
          </a:bodyPr>
          <a:lstStyle>
            <a:lvl1pPr marL="205740" indent="-205740" algn="l" defTabSz="685800" rtl="0" eaLnBrk="1" latinLnBrk="0" hangingPunct="1">
              <a:lnSpc>
                <a:spcPct val="90000"/>
              </a:lnSpc>
              <a:spcBef>
                <a:spcPts val="1350"/>
              </a:spcBef>
              <a:buFont typeface="Arial" panose="020B0604020202020204" pitchFamily="34" charset="0"/>
              <a:buChar char="•"/>
              <a:defRPr sz="1800" kern="1200">
                <a:solidFill>
                  <a:schemeClr val="lt1"/>
                </a:solidFill>
                <a:latin typeface="+mn-lt"/>
                <a:ea typeface="+mn-ea"/>
                <a:cs typeface="+mn-cs"/>
              </a:defRPr>
            </a:lvl1pPr>
            <a:lvl2pPr marL="411480" indent="-171450" algn="l" defTabSz="685800" rtl="0" eaLnBrk="1" latinLnBrk="0" hangingPunct="1">
              <a:lnSpc>
                <a:spcPct val="90000"/>
              </a:lnSpc>
              <a:spcBef>
                <a:spcPts val="750"/>
              </a:spcBef>
              <a:buFont typeface="Arial" panose="020B0604020202020204" pitchFamily="34" charset="0"/>
              <a:buChar char="•"/>
              <a:defRPr sz="1500" kern="1200">
                <a:solidFill>
                  <a:schemeClr val="lt1"/>
                </a:solidFill>
                <a:latin typeface="+mn-lt"/>
                <a:ea typeface="+mn-ea"/>
                <a:cs typeface="+mn-cs"/>
              </a:defRPr>
            </a:lvl2pPr>
            <a:lvl3pPr marL="617220" indent="-171450" algn="l" defTabSz="685800" rtl="0" eaLnBrk="1" latinLnBrk="0" hangingPunct="1">
              <a:lnSpc>
                <a:spcPct val="90000"/>
              </a:lnSpc>
              <a:spcBef>
                <a:spcPts val="600"/>
              </a:spcBef>
              <a:buFont typeface="Arial" panose="020B0604020202020204" pitchFamily="34" charset="0"/>
              <a:buChar char="•"/>
              <a:defRPr sz="1350" kern="1200">
                <a:solidFill>
                  <a:schemeClr val="lt1"/>
                </a:solidFill>
                <a:latin typeface="+mn-lt"/>
                <a:ea typeface="+mn-ea"/>
                <a:cs typeface="+mn-cs"/>
              </a:defRPr>
            </a:lvl3pPr>
            <a:lvl4pPr marL="822960" indent="-171450" algn="l" defTabSz="685800" rtl="0" eaLnBrk="1" latinLnBrk="0" hangingPunct="1">
              <a:lnSpc>
                <a:spcPct val="90000"/>
              </a:lnSpc>
              <a:spcBef>
                <a:spcPts val="600"/>
              </a:spcBef>
              <a:buFont typeface="Arial" panose="020B0604020202020204" pitchFamily="34" charset="0"/>
              <a:buChar char="•"/>
              <a:defRPr sz="1200" kern="1200">
                <a:solidFill>
                  <a:schemeClr val="lt1"/>
                </a:solidFill>
                <a:latin typeface="+mn-lt"/>
                <a:ea typeface="+mn-ea"/>
                <a:cs typeface="+mn-cs"/>
              </a:defRPr>
            </a:lvl4pPr>
            <a:lvl5pPr marL="994410" indent="-171450" algn="l" defTabSz="685800" rtl="0" eaLnBrk="1" latinLnBrk="0" hangingPunct="1">
              <a:lnSpc>
                <a:spcPct val="90000"/>
              </a:lnSpc>
              <a:spcBef>
                <a:spcPts val="600"/>
              </a:spcBef>
              <a:buFont typeface="Arial" panose="020B0604020202020204" pitchFamily="34" charset="0"/>
              <a:buChar char="•"/>
              <a:defRPr sz="1200" kern="1200">
                <a:solidFill>
                  <a:schemeClr val="lt1"/>
                </a:solidFill>
                <a:latin typeface="+mn-lt"/>
                <a:ea typeface="+mn-ea"/>
                <a:cs typeface="+mn-cs"/>
              </a:defRPr>
            </a:lvl5pPr>
            <a:lvl6pPr marL="1165860" indent="-171450" algn="l" defTabSz="685800" rtl="0" eaLnBrk="1" latinLnBrk="0" hangingPunct="1">
              <a:lnSpc>
                <a:spcPct val="90000"/>
              </a:lnSpc>
              <a:spcBef>
                <a:spcPts val="600"/>
              </a:spcBef>
              <a:buFont typeface="Arial" panose="020B0604020202020204" pitchFamily="34" charset="0"/>
              <a:buChar char="•"/>
              <a:defRPr sz="1200" kern="1200">
                <a:solidFill>
                  <a:schemeClr val="lt1"/>
                </a:solidFill>
                <a:latin typeface="+mn-lt"/>
                <a:ea typeface="+mn-ea"/>
                <a:cs typeface="+mn-cs"/>
              </a:defRPr>
            </a:lvl6pPr>
            <a:lvl7pPr marL="1337310" indent="-171450" algn="l" defTabSz="685800" rtl="0" eaLnBrk="1" latinLnBrk="0" hangingPunct="1">
              <a:lnSpc>
                <a:spcPct val="90000"/>
              </a:lnSpc>
              <a:spcBef>
                <a:spcPts val="600"/>
              </a:spcBef>
              <a:buFont typeface="Arial" panose="020B0604020202020204" pitchFamily="34" charset="0"/>
              <a:buChar char="•"/>
              <a:defRPr sz="1200" kern="1200">
                <a:solidFill>
                  <a:schemeClr val="lt1"/>
                </a:solidFill>
                <a:latin typeface="+mn-lt"/>
                <a:ea typeface="+mn-ea"/>
                <a:cs typeface="+mn-cs"/>
              </a:defRPr>
            </a:lvl7pPr>
            <a:lvl8pPr marL="1508760" indent="-171450" algn="l" defTabSz="685800" rtl="0" eaLnBrk="1" latinLnBrk="0" hangingPunct="1">
              <a:lnSpc>
                <a:spcPct val="90000"/>
              </a:lnSpc>
              <a:spcBef>
                <a:spcPts val="600"/>
              </a:spcBef>
              <a:buFont typeface="Arial" panose="020B0604020202020204" pitchFamily="34" charset="0"/>
              <a:buChar char="•"/>
              <a:defRPr sz="1200" kern="1200">
                <a:solidFill>
                  <a:schemeClr val="lt1"/>
                </a:solidFill>
                <a:latin typeface="+mn-lt"/>
                <a:ea typeface="+mn-ea"/>
                <a:cs typeface="+mn-cs"/>
              </a:defRPr>
            </a:lvl8pPr>
            <a:lvl9pPr marL="1680210" indent="-171450" algn="l" defTabSz="685800" rtl="0" eaLnBrk="1" latinLnBrk="0" hangingPunct="1">
              <a:lnSpc>
                <a:spcPct val="90000"/>
              </a:lnSpc>
              <a:spcBef>
                <a:spcPts val="600"/>
              </a:spcBef>
              <a:buFont typeface="Arial" panose="020B0604020202020204" pitchFamily="34" charset="0"/>
              <a:buChar char="•"/>
              <a:defRPr sz="1200" kern="1200">
                <a:solidFill>
                  <a:schemeClr val="lt1"/>
                </a:solidFill>
                <a:latin typeface="+mn-lt"/>
                <a:ea typeface="+mn-ea"/>
                <a:cs typeface="+mn-cs"/>
              </a:defRPr>
            </a:lvl9pPr>
          </a:lstStyle>
          <a:p>
            <a:pPr marL="0" marR="0" lvl="0" indent="0" algn="ctr" defTabSz="685800" rtl="0" eaLnBrk="1" fontAlgn="auto" latinLnBrk="0" hangingPunct="1">
              <a:lnSpc>
                <a:spcPct val="90000"/>
              </a:lnSpc>
              <a:spcBef>
                <a:spcPts val="135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Students must complete ONE of the experiences below</a:t>
            </a:r>
          </a:p>
        </p:txBody>
      </p:sp>
      <p:graphicFrame>
        <p:nvGraphicFramePr>
          <p:cNvPr id="2" name="Table 1"/>
          <p:cNvGraphicFramePr>
            <a:graphicFrameLocks noGrp="1"/>
          </p:cNvGraphicFramePr>
          <p:nvPr>
            <p:extLst>
              <p:ext uri="{D42A27DB-BD31-4B8C-83A1-F6EECF244321}">
                <p14:modId xmlns:p14="http://schemas.microsoft.com/office/powerpoint/2010/main" val="228434576"/>
              </p:ext>
            </p:extLst>
          </p:nvPr>
        </p:nvGraphicFramePr>
        <p:xfrm>
          <a:off x="1052183" y="2367836"/>
          <a:ext cx="6202497" cy="3230880"/>
        </p:xfrm>
        <a:graphic>
          <a:graphicData uri="http://schemas.openxmlformats.org/drawingml/2006/table">
            <a:tbl>
              <a:tblPr firstRow="1" bandRow="1">
                <a:tableStyleId>{C4B1156A-380E-4F78-BDF5-A606A8083BF9}</a:tableStyleId>
              </a:tblPr>
              <a:tblGrid>
                <a:gridCol w="2067499">
                  <a:extLst>
                    <a:ext uri="{9D8B030D-6E8A-4147-A177-3AD203B41FA5}">
                      <a16:colId xmlns="" xmlns:a16="http://schemas.microsoft.com/office/drawing/2014/main" val="3814319533"/>
                    </a:ext>
                  </a:extLst>
                </a:gridCol>
                <a:gridCol w="2067499">
                  <a:extLst>
                    <a:ext uri="{9D8B030D-6E8A-4147-A177-3AD203B41FA5}">
                      <a16:colId xmlns="" xmlns:a16="http://schemas.microsoft.com/office/drawing/2014/main" val="4015818008"/>
                    </a:ext>
                  </a:extLst>
                </a:gridCol>
                <a:gridCol w="2067499">
                  <a:extLst>
                    <a:ext uri="{9D8B030D-6E8A-4147-A177-3AD203B41FA5}">
                      <a16:colId xmlns="" xmlns:a16="http://schemas.microsoft.com/office/drawing/2014/main" val="1910745148"/>
                    </a:ext>
                  </a:extLst>
                </a:gridCol>
              </a:tblGrid>
              <a:tr h="1286531">
                <a:tc>
                  <a:txBody>
                    <a:bodyPr/>
                    <a:lstStyle/>
                    <a:p>
                      <a:pPr algn="ctr"/>
                      <a:r>
                        <a:rPr lang="en-US" sz="2000" b="1" baseline="0" dirty="0">
                          <a:solidFill>
                            <a:schemeClr val="bg1"/>
                          </a:solidFill>
                          <a:effectLst>
                            <a:outerShdw blurRad="38100" dist="38100" dir="2700000" algn="tl">
                              <a:srgbClr val="000000">
                                <a:alpha val="43137"/>
                              </a:srgbClr>
                            </a:outerShdw>
                          </a:effectLst>
                          <a:latin typeface="Berlin Sans FB Demi" panose="020E0802020502020306" pitchFamily="34" charset="0"/>
                        </a:rPr>
                        <a:t>Core 40 with Academic or Technical</a:t>
                      </a:r>
                      <a:br>
                        <a:rPr lang="en-US" sz="2000" b="1" baseline="0" dirty="0">
                          <a:solidFill>
                            <a:schemeClr val="bg1"/>
                          </a:solidFill>
                          <a:effectLst>
                            <a:outerShdw blurRad="38100" dist="38100" dir="2700000" algn="tl">
                              <a:srgbClr val="000000">
                                <a:alpha val="43137"/>
                              </a:srgbClr>
                            </a:outerShdw>
                          </a:effectLst>
                          <a:latin typeface="Berlin Sans FB Demi" panose="020E0802020502020306" pitchFamily="34" charset="0"/>
                        </a:rPr>
                      </a:br>
                      <a:r>
                        <a:rPr lang="en-US" sz="2000" b="1" baseline="0" dirty="0">
                          <a:solidFill>
                            <a:schemeClr val="bg1"/>
                          </a:solidFill>
                          <a:effectLst>
                            <a:outerShdw blurRad="38100" dist="38100" dir="2700000" algn="tl">
                              <a:srgbClr val="000000">
                                <a:alpha val="43137"/>
                              </a:srgbClr>
                            </a:outerShdw>
                          </a:effectLst>
                          <a:latin typeface="Berlin Sans FB Demi" panose="020E0802020502020306" pitchFamily="34" charset="0"/>
                        </a:rPr>
                        <a:t>Honors Diploma</a:t>
                      </a:r>
                      <a:br>
                        <a:rPr lang="en-US" sz="2000" b="1" baseline="0" dirty="0">
                          <a:solidFill>
                            <a:schemeClr val="bg1"/>
                          </a:solidFill>
                          <a:effectLst>
                            <a:outerShdw blurRad="38100" dist="38100" dir="2700000" algn="tl">
                              <a:srgbClr val="000000">
                                <a:alpha val="43137"/>
                              </a:srgbClr>
                            </a:outerShdw>
                          </a:effectLst>
                          <a:latin typeface="Berlin Sans FB Demi" panose="020E0802020502020306" pitchFamily="34" charset="0"/>
                        </a:rPr>
                      </a:br>
                      <a:endParaRPr lang="en-US" sz="2000" b="1" dirty="0">
                        <a:solidFill>
                          <a:schemeClr val="bg1"/>
                        </a:solidFill>
                        <a:effectLst>
                          <a:outerShdw blurRad="38100" dist="38100" dir="2700000" algn="tl">
                            <a:srgbClr val="000000">
                              <a:alpha val="43137"/>
                            </a:srgbClr>
                          </a:outerShdw>
                        </a:effectLst>
                        <a:latin typeface="Berlin Sans FB Demi" panose="020E0802020502020306"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6"/>
                    </a:solidFill>
                  </a:tcPr>
                </a:tc>
                <a:tc>
                  <a:txBody>
                    <a:bodyPr/>
                    <a:lstStyle/>
                    <a:p>
                      <a:pPr algn="ctr"/>
                      <a:r>
                        <a:rPr lang="en-US" sz="2000" b="1" dirty="0">
                          <a:solidFill>
                            <a:schemeClr val="bg1"/>
                          </a:solidFill>
                          <a:effectLst>
                            <a:outerShdw blurRad="38100" dist="38100" dir="2700000" algn="tl">
                              <a:srgbClr val="000000">
                                <a:alpha val="43137"/>
                              </a:srgbClr>
                            </a:outerShdw>
                          </a:effectLst>
                          <a:latin typeface="Berlin Sans FB Demi" panose="020E0802020502020306" pitchFamily="34" charset="0"/>
                        </a:rPr>
                        <a:t>SAT or ACT </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dirty="0">
                          <a:solidFill>
                            <a:schemeClr val="bg1"/>
                          </a:solidFill>
                          <a:effectLst>
                            <a:outerShdw blurRad="38100" dist="38100" dir="2700000" algn="tl">
                              <a:srgbClr val="000000">
                                <a:alpha val="43137"/>
                              </a:srgbClr>
                            </a:outerShdw>
                          </a:effectLst>
                          <a:latin typeface="Berlin Sans FB Demi" panose="020E0802020502020306" pitchFamily="34" charset="0"/>
                          <a:ea typeface="Roboto"/>
                          <a:cs typeface="Roboto"/>
                          <a:sym typeface="Roboto"/>
                        </a:rPr>
                        <a:t>Advanced</a:t>
                      </a:r>
                      <a:r>
                        <a:rPr lang="en-US" sz="2000" b="1" baseline="0" dirty="0">
                          <a:solidFill>
                            <a:schemeClr val="bg1"/>
                          </a:solidFill>
                          <a:effectLst>
                            <a:outerShdw blurRad="38100" dist="38100" dir="2700000" algn="tl">
                              <a:srgbClr val="000000">
                                <a:alpha val="43137"/>
                              </a:srgbClr>
                            </a:outerShdw>
                          </a:effectLst>
                          <a:latin typeface="Berlin Sans FB Demi" panose="020E0802020502020306" pitchFamily="34" charset="0"/>
                          <a:ea typeface="Roboto"/>
                          <a:cs typeface="Roboto"/>
                          <a:sym typeface="Roboto"/>
                        </a:rPr>
                        <a:t> Placement Courses</a:t>
                      </a:r>
                      <a:r>
                        <a:rPr lang="en-US" sz="2000" b="1" dirty="0">
                          <a:solidFill>
                            <a:schemeClr val="bg1"/>
                          </a:solidFill>
                          <a:effectLst>
                            <a:outerShdw blurRad="38100" dist="38100" dir="2700000" algn="tl">
                              <a:srgbClr val="000000">
                                <a:alpha val="43137"/>
                              </a:srgbClr>
                            </a:outerShdw>
                          </a:effectLst>
                          <a:latin typeface="Berlin Sans FB Demi" panose="020E0802020502020306" pitchFamily="34" charset="0"/>
                          <a:ea typeface="Roboto"/>
                          <a:cs typeface="Roboto"/>
                          <a:sym typeface="Roboto"/>
                        </a:rPr>
                        <a:t> or Dual Credits</a:t>
                      </a:r>
                    </a:p>
                    <a:p>
                      <a:pPr algn="ctr"/>
                      <a:endParaRPr lang="en-US" sz="2000" b="1" dirty="0">
                        <a:solidFill>
                          <a:schemeClr val="bg1"/>
                        </a:solidFill>
                        <a:effectLst>
                          <a:outerShdw blurRad="38100" dist="38100" dir="2700000" algn="tl">
                            <a:srgbClr val="000000">
                              <a:alpha val="43137"/>
                            </a:srgbClr>
                          </a:outerShdw>
                        </a:effectLst>
                        <a:latin typeface="Berlin Sans FB Demi" panose="020E0802020502020306"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4">
                        <a:lumMod val="75000"/>
                      </a:schemeClr>
                    </a:solidFill>
                  </a:tcPr>
                </a:tc>
                <a:extLst>
                  <a:ext uri="{0D108BD9-81ED-4DB2-BD59-A6C34878D82A}">
                    <a16:rowId xmlns="" xmlns:a16="http://schemas.microsoft.com/office/drawing/2014/main" val="695251707"/>
                  </a:ext>
                </a:extLst>
              </a:tr>
              <a:tr h="91144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dirty="0">
                          <a:solidFill>
                            <a:schemeClr val="bg1"/>
                          </a:solidFill>
                          <a:effectLst>
                            <a:outerShdw blurRad="38100" dist="38100" dir="2700000" algn="tl">
                              <a:srgbClr val="000000">
                                <a:alpha val="43137"/>
                              </a:srgbClr>
                            </a:outerShdw>
                          </a:effectLst>
                          <a:latin typeface="Berlin Sans FB Demi" panose="020E0802020502020306" pitchFamily="34" charset="0"/>
                          <a:ea typeface="Roboto"/>
                          <a:cs typeface="Roboto"/>
                          <a:sym typeface="Roboto"/>
                        </a:rPr>
                        <a:t>Career &amp; Technical Education Concentrator</a:t>
                      </a:r>
                    </a:p>
                    <a:p>
                      <a:pPr algn="ctr"/>
                      <a:endParaRPr lang="en-US" sz="2000" b="1" dirty="0">
                        <a:solidFill>
                          <a:schemeClr val="bg1"/>
                        </a:solidFill>
                        <a:effectLst>
                          <a:outerShdw blurRad="38100" dist="38100" dir="2700000" algn="tl">
                            <a:srgbClr val="000000">
                              <a:alpha val="43137"/>
                            </a:srgbClr>
                          </a:outerShdw>
                        </a:effectLst>
                        <a:latin typeface="Berlin Sans FB Demi" panose="020E0802020502020306"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0070C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dirty="0">
                          <a:solidFill>
                            <a:schemeClr val="bg1"/>
                          </a:solidFill>
                          <a:effectLst>
                            <a:outerShdw blurRad="38100" dist="38100" dir="2700000" algn="tl">
                              <a:srgbClr val="000000">
                                <a:alpha val="43137"/>
                              </a:srgbClr>
                            </a:outerShdw>
                          </a:effectLst>
                          <a:latin typeface="Berlin Sans FB Demi" panose="020E0802020502020306" pitchFamily="34" charset="0"/>
                        </a:rPr>
                        <a:t>Industry Certification</a:t>
                      </a:r>
                    </a:p>
                    <a:p>
                      <a:pPr algn="ctr"/>
                      <a:endParaRPr lang="en-US" sz="2000" b="1" dirty="0">
                        <a:solidFill>
                          <a:schemeClr val="bg1"/>
                        </a:solidFill>
                        <a:effectLst>
                          <a:outerShdw blurRad="38100" dist="38100" dir="2700000" algn="tl">
                            <a:srgbClr val="000000">
                              <a:alpha val="43137"/>
                            </a:srgbClr>
                          </a:outerShdw>
                        </a:effectLst>
                        <a:latin typeface="Berlin Sans FB Demi" panose="020E0802020502020306"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006600"/>
                    </a:solidFill>
                  </a:tcPr>
                </a:tc>
                <a:tc>
                  <a:txBody>
                    <a:bodyPr/>
                    <a:lstStyle/>
                    <a:p>
                      <a:pPr algn="ctr"/>
                      <a:r>
                        <a:rPr lang="en-US" sz="2000" b="1" dirty="0">
                          <a:solidFill>
                            <a:schemeClr val="bg1"/>
                          </a:solidFill>
                          <a:effectLst>
                            <a:outerShdw blurRad="38100" dist="38100" dir="2700000" algn="tl">
                              <a:srgbClr val="000000">
                                <a:alpha val="43137"/>
                              </a:srgbClr>
                            </a:outerShdw>
                          </a:effectLst>
                          <a:latin typeface="Berlin Sans FB Demi" panose="020E0802020502020306" pitchFamily="34" charset="0"/>
                        </a:rPr>
                        <a:t>ASVAB</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7030A0"/>
                    </a:solidFill>
                  </a:tcPr>
                </a:tc>
                <a:extLst>
                  <a:ext uri="{0D108BD9-81ED-4DB2-BD59-A6C34878D82A}">
                    <a16:rowId xmlns="" xmlns:a16="http://schemas.microsoft.com/office/drawing/2014/main" val="2744491950"/>
                  </a:ext>
                </a:extLst>
              </a:tr>
            </a:tbl>
          </a:graphicData>
        </a:graphic>
      </p:graphicFrame>
    </p:spTree>
    <p:extLst>
      <p:ext uri="{BB962C8B-B14F-4D97-AF65-F5344CB8AC3E}">
        <p14:creationId xmlns:p14="http://schemas.microsoft.com/office/powerpoint/2010/main" val="2343707079"/>
      </p:ext>
    </p:extLst>
  </p:cSld>
  <p:clrMapOvr>
    <a:masterClrMapping/>
  </p:clrMapOvr>
  <p:transition spd="med">
    <p:pull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9"/>
        <p:cNvGrpSpPr/>
        <p:nvPr/>
      </p:nvGrpSpPr>
      <p:grpSpPr>
        <a:xfrm>
          <a:off x="0" y="0"/>
          <a:ext cx="0" cy="0"/>
          <a:chOff x="0" y="0"/>
          <a:chExt cx="0" cy="0"/>
        </a:xfrm>
      </p:grpSpPr>
      <p:sp>
        <p:nvSpPr>
          <p:cNvPr id="154" name="Google Shape;154;p27"/>
          <p:cNvSpPr txBox="1">
            <a:spLocks noGrp="1"/>
          </p:cNvSpPr>
          <p:nvPr>
            <p:ph type="title"/>
          </p:nvPr>
        </p:nvSpPr>
        <p:spPr>
          <a:xfrm>
            <a:off x="1112705" y="228125"/>
            <a:ext cx="7943160" cy="994200"/>
          </a:xfrm>
          <a:prstGeom prst="rect">
            <a:avLst/>
          </a:prstGeom>
          <a:noFill/>
          <a:ln>
            <a:noFill/>
          </a:ln>
        </p:spPr>
        <p:txBody>
          <a:bodyPr spcFirstLastPara="1" vert="horz" wrap="square" lIns="68575" tIns="34275" rIns="68575" bIns="34275" rtlCol="0" anchor="ctr" anchorCtr="0">
            <a:noAutofit/>
          </a:bodyPr>
          <a:lstStyle/>
          <a:p>
            <a:pPr>
              <a:spcBef>
                <a:spcPts val="0"/>
              </a:spcBef>
              <a:buClr>
                <a:schemeClr val="dk1"/>
              </a:buClr>
              <a:buSzPts val="3300"/>
            </a:pPr>
            <a:r>
              <a:rPr lang="en-US" sz="3200" b="1" dirty="0">
                <a:solidFill>
                  <a:srgbClr val="FFFFFF"/>
                </a:solidFill>
                <a:latin typeface="Berlin Sans FB Demi" panose="020E0802020502020306" pitchFamily="34" charset="0"/>
                <a:ea typeface="Oswald"/>
                <a:cs typeface="Oswald"/>
                <a:sym typeface="Oswald"/>
              </a:rPr>
              <a:t>POSTSECONDARY-READY COMPETENCIES </a:t>
            </a:r>
            <a:r>
              <a:rPr lang="en" sz="3200" b="1" dirty="0">
                <a:solidFill>
                  <a:srgbClr val="FFFFFF"/>
                </a:solidFill>
                <a:latin typeface="Berlin Sans FB Demi" panose="020E0802020502020306" pitchFamily="34" charset="0"/>
                <a:ea typeface="Oswald"/>
                <a:cs typeface="Oswald"/>
                <a:sym typeface="Oswald"/>
              </a:rPr>
              <a:t> </a:t>
            </a:r>
            <a:endParaRPr sz="3200" b="1" dirty="0">
              <a:solidFill>
                <a:srgbClr val="FFFFFF"/>
              </a:solidFill>
              <a:latin typeface="Berlin Sans FB Demi" panose="020E0802020502020306" pitchFamily="34" charset="0"/>
              <a:ea typeface="Oswald"/>
              <a:cs typeface="Oswald"/>
              <a:sym typeface="Oswald"/>
            </a:endParaRPr>
          </a:p>
        </p:txBody>
      </p:sp>
      <p:sp>
        <p:nvSpPr>
          <p:cNvPr id="4" name="Oval 3">
            <a:extLst>
              <a:ext uri="{FF2B5EF4-FFF2-40B4-BE49-F238E27FC236}">
                <a16:creationId xmlns="" xmlns:a16="http://schemas.microsoft.com/office/drawing/2014/main" id="{AB4CB1B6-EFF3-4118-9AF4-D627E4CCE672}"/>
              </a:ext>
            </a:extLst>
          </p:cNvPr>
          <p:cNvSpPr/>
          <p:nvPr/>
        </p:nvSpPr>
        <p:spPr>
          <a:xfrm>
            <a:off x="115056" y="228125"/>
            <a:ext cx="997649" cy="994200"/>
          </a:xfrm>
          <a:prstGeom prst="ellipse">
            <a:avLst/>
          </a:prstGeom>
          <a:solidFill>
            <a:schemeClr val="accent4">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3</a:t>
            </a:r>
          </a:p>
        </p:txBody>
      </p:sp>
      <p:sp>
        <p:nvSpPr>
          <p:cNvPr id="13" name="TextBox 12">
            <a:extLst>
              <a:ext uri="{FF2B5EF4-FFF2-40B4-BE49-F238E27FC236}">
                <a16:creationId xmlns="" xmlns:a16="http://schemas.microsoft.com/office/drawing/2014/main" id="{0791F932-C75C-40F0-8DC1-BD9687BCA8E2}"/>
              </a:ext>
            </a:extLst>
          </p:cNvPr>
          <p:cNvSpPr txBox="1"/>
          <p:nvPr/>
        </p:nvSpPr>
        <p:spPr>
          <a:xfrm>
            <a:off x="6100126" y="8041903"/>
            <a:ext cx="67545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Book Antiqua"/>
                <a:ea typeface="+mn-ea"/>
                <a:cs typeface="+mn-cs"/>
                <a:hlinkClick r:id="rId3" tooltip="https://www.adaptabilitycoach.com/a-call-for-service/"/>
              </a:rPr>
              <a:t>This Photo</a:t>
            </a:r>
            <a:r>
              <a:rPr kumimoji="0" lang="en-US" sz="900" b="0" i="0" u="none" strike="noStrike" kern="1200" cap="none" spc="0" normalizeH="0" baseline="0" noProof="0">
                <a:ln>
                  <a:noFill/>
                </a:ln>
                <a:solidFill>
                  <a:prstClr val="black"/>
                </a:solidFill>
                <a:effectLst/>
                <a:uLnTx/>
                <a:uFillTx/>
                <a:latin typeface="Book Antiqua"/>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Book Antiqua"/>
                <a:ea typeface="+mn-ea"/>
                <a:cs typeface="+mn-cs"/>
                <a:hlinkClick r:id="rId4" tooltip="https://creativecommons.org/licenses/by/3.0/"/>
              </a:rPr>
              <a:t>CC BY</a:t>
            </a:r>
            <a:endParaRPr kumimoji="0" lang="en-US" sz="900" b="0" i="0" u="none" strike="noStrike" kern="1200" cap="none" spc="0" normalizeH="0" baseline="0" noProof="0">
              <a:ln>
                <a:noFill/>
              </a:ln>
              <a:solidFill>
                <a:prstClr val="black"/>
              </a:solidFill>
              <a:effectLst/>
              <a:uLnTx/>
              <a:uFillTx/>
              <a:latin typeface="Book Antiqua"/>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601260906"/>
              </p:ext>
            </p:extLst>
          </p:nvPr>
        </p:nvGraphicFramePr>
        <p:xfrm>
          <a:off x="235357" y="1710058"/>
          <a:ext cx="8721356" cy="5153986"/>
        </p:xfrm>
        <a:graphic>
          <a:graphicData uri="http://schemas.openxmlformats.org/drawingml/2006/table">
            <a:tbl>
              <a:tblPr firstRow="1" bandRow="1">
                <a:tableStyleId>{C4B1156A-380E-4F78-BDF5-A606A8083BF9}</a:tableStyleId>
              </a:tblPr>
              <a:tblGrid>
                <a:gridCol w="1835814">
                  <a:extLst>
                    <a:ext uri="{9D8B030D-6E8A-4147-A177-3AD203B41FA5}">
                      <a16:colId xmlns="" xmlns:a16="http://schemas.microsoft.com/office/drawing/2014/main" val="3814319533"/>
                    </a:ext>
                  </a:extLst>
                </a:gridCol>
                <a:gridCol w="1994053">
                  <a:extLst>
                    <a:ext uri="{9D8B030D-6E8A-4147-A177-3AD203B41FA5}">
                      <a16:colId xmlns="" xmlns:a16="http://schemas.microsoft.com/office/drawing/2014/main" val="4015818008"/>
                    </a:ext>
                  </a:extLst>
                </a:gridCol>
                <a:gridCol w="2049137">
                  <a:extLst>
                    <a:ext uri="{9D8B030D-6E8A-4147-A177-3AD203B41FA5}">
                      <a16:colId xmlns="" xmlns:a16="http://schemas.microsoft.com/office/drawing/2014/main" val="1910745148"/>
                    </a:ext>
                  </a:extLst>
                </a:gridCol>
                <a:gridCol w="2842352">
                  <a:extLst>
                    <a:ext uri="{9D8B030D-6E8A-4147-A177-3AD203B41FA5}">
                      <a16:colId xmlns="" xmlns:a16="http://schemas.microsoft.com/office/drawing/2014/main" val="3916063061"/>
                    </a:ext>
                  </a:extLst>
                </a:gridCol>
              </a:tblGrid>
              <a:tr h="1404946">
                <a:tc>
                  <a:txBody>
                    <a:bodyPr/>
                    <a:lstStyle/>
                    <a:p>
                      <a:pPr algn="ctr"/>
                      <a:r>
                        <a:rPr lang="en-US" sz="2400" b="1" baseline="0" dirty="0">
                          <a:solidFill>
                            <a:schemeClr val="bg1"/>
                          </a:solidFill>
                          <a:effectLst>
                            <a:outerShdw blurRad="38100" dist="38100" dir="2700000" algn="tl">
                              <a:srgbClr val="000000">
                                <a:alpha val="43137"/>
                              </a:srgbClr>
                            </a:outerShdw>
                          </a:effectLst>
                          <a:latin typeface="Berlin Sans FB Demi" panose="020E0802020502020306" pitchFamily="34" charset="0"/>
                        </a:rPr>
                        <a:t>Core 40 with Honors Diploma</a:t>
                      </a:r>
                      <a:endParaRPr lang="en-US" sz="2400" b="1" dirty="0">
                        <a:solidFill>
                          <a:schemeClr val="bg1"/>
                        </a:solidFill>
                        <a:effectLst>
                          <a:outerShdw blurRad="38100" dist="38100" dir="2700000" algn="tl">
                            <a:srgbClr val="000000">
                              <a:alpha val="43137"/>
                            </a:srgbClr>
                          </a:outerShdw>
                        </a:effectLst>
                        <a:latin typeface="Berlin Sans FB Demi" panose="020E0802020502020306"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2800" b="1" dirty="0">
                          <a:solidFill>
                            <a:schemeClr val="bg1"/>
                          </a:solidFill>
                          <a:effectLst>
                            <a:outerShdw blurRad="38100" dist="38100" dir="2700000" algn="tl">
                              <a:srgbClr val="000000">
                                <a:alpha val="43137"/>
                              </a:srgbClr>
                            </a:outerShdw>
                          </a:effectLst>
                          <a:latin typeface="Berlin Sans FB Demi" panose="020E0802020502020306" pitchFamily="34" charset="0"/>
                        </a:rPr>
                        <a:t>SAT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800" b="1" dirty="0">
                          <a:solidFill>
                            <a:schemeClr val="bg1"/>
                          </a:solidFill>
                          <a:effectLst>
                            <a:outerShdw blurRad="38100" dist="38100" dir="2700000" algn="tl">
                              <a:srgbClr val="000000">
                                <a:alpha val="43137"/>
                              </a:srgbClr>
                            </a:outerShdw>
                          </a:effectLst>
                          <a:latin typeface="Berlin Sans FB Demi" panose="020E0802020502020306" pitchFamily="34" charset="0"/>
                        </a:rPr>
                        <a:t>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b="1" dirty="0">
                          <a:solidFill>
                            <a:schemeClr val="bg1"/>
                          </a:solidFill>
                          <a:effectLst>
                            <a:outerShdw blurRad="38100" dist="38100" dir="2700000" algn="tl">
                              <a:srgbClr val="000000">
                                <a:alpha val="43137"/>
                              </a:srgbClr>
                            </a:outerShdw>
                          </a:effectLst>
                          <a:latin typeface="Berlin Sans FB Demi" panose="020E0802020502020306" pitchFamily="34" charset="0"/>
                          <a:ea typeface="Roboto"/>
                          <a:cs typeface="Roboto"/>
                          <a:sym typeface="Roboto"/>
                        </a:rPr>
                        <a:t>Advanced</a:t>
                      </a:r>
                      <a:r>
                        <a:rPr lang="en-US" sz="2400" b="1" baseline="0" dirty="0">
                          <a:solidFill>
                            <a:schemeClr val="bg1"/>
                          </a:solidFill>
                          <a:effectLst>
                            <a:outerShdw blurRad="38100" dist="38100" dir="2700000" algn="tl">
                              <a:srgbClr val="000000">
                                <a:alpha val="43137"/>
                              </a:srgbClr>
                            </a:outerShdw>
                          </a:effectLst>
                          <a:latin typeface="Berlin Sans FB Demi" panose="020E0802020502020306" pitchFamily="34" charset="0"/>
                          <a:ea typeface="Roboto"/>
                          <a:cs typeface="Roboto"/>
                          <a:sym typeface="Roboto"/>
                        </a:rPr>
                        <a:t> Placement Courses</a:t>
                      </a:r>
                      <a:r>
                        <a:rPr lang="en-US" sz="2400" b="1" dirty="0">
                          <a:solidFill>
                            <a:schemeClr val="bg1"/>
                          </a:solidFill>
                          <a:effectLst>
                            <a:outerShdw blurRad="38100" dist="38100" dir="2700000" algn="tl">
                              <a:srgbClr val="000000">
                                <a:alpha val="43137"/>
                              </a:srgbClr>
                            </a:outerShdw>
                          </a:effectLst>
                          <a:latin typeface="Berlin Sans FB Demi" panose="020E0802020502020306" pitchFamily="34" charset="0"/>
                          <a:ea typeface="Roboto"/>
                          <a:cs typeface="Roboto"/>
                          <a:sym typeface="Roboto"/>
                        </a:rPr>
                        <a:t> or Dual Credits</a:t>
                      </a:r>
                      <a:endParaRPr lang="en-US" sz="2400" b="1" dirty="0">
                        <a:solidFill>
                          <a:schemeClr val="bg1"/>
                        </a:solidFill>
                        <a:effectLst>
                          <a:outerShdw blurRad="38100" dist="38100" dir="2700000" algn="tl">
                            <a:srgbClr val="000000">
                              <a:alpha val="43137"/>
                            </a:srgbClr>
                          </a:outerShdw>
                        </a:effectLst>
                        <a:latin typeface="Berlin Sans FB Demi" panose="020E0802020502020306"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extLst>
                  <a:ext uri="{0D108BD9-81ED-4DB2-BD59-A6C34878D82A}">
                    <a16:rowId xmlns="" xmlns:a16="http://schemas.microsoft.com/office/drawing/2014/main" val="695251707"/>
                  </a:ext>
                </a:extLst>
              </a:tr>
              <a:tr h="2944273">
                <a:tc>
                  <a:txBody>
                    <a:bodyPr/>
                    <a:lstStyle/>
                    <a:p>
                      <a:pPr marL="342900" indent="-342900" algn="l">
                        <a:buFont typeface="Arial" panose="020B0604020202020204" pitchFamily="34" charset="0"/>
                        <a:buChar char="•"/>
                      </a:pPr>
                      <a:r>
                        <a:rPr lang="en-US" sz="2000" b="0" dirty="0">
                          <a:solidFill>
                            <a:schemeClr val="tx1"/>
                          </a:solidFill>
                          <a:effectLst/>
                          <a:latin typeface="Arial" panose="020B0604020202020204" pitchFamily="34" charset="0"/>
                          <a:cs typeface="Arial" panose="020B0604020202020204" pitchFamily="34" charset="0"/>
                        </a:rPr>
                        <a:t>Academic Honors </a:t>
                      </a:r>
                    </a:p>
                    <a:p>
                      <a:pPr marL="342900" indent="-342900" algn="l">
                        <a:buFont typeface="Arial" panose="020B0604020202020204" pitchFamily="34" charset="0"/>
                        <a:buChar char="•"/>
                      </a:pPr>
                      <a:r>
                        <a:rPr lang="en-US" sz="2000" b="0" dirty="0">
                          <a:solidFill>
                            <a:schemeClr val="tx1"/>
                          </a:solidFill>
                          <a:effectLst/>
                          <a:latin typeface="Arial" panose="020B0604020202020204" pitchFamily="34" charset="0"/>
                          <a:cs typeface="Arial" panose="020B0604020202020204" pitchFamily="34" charset="0"/>
                        </a:rPr>
                        <a:t>Technical Honors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182880" algn="l">
                        <a:buFont typeface="Arial" panose="020B0604020202020204" pitchFamily="34" charset="0"/>
                        <a:buChar char="•"/>
                      </a:pPr>
                      <a:r>
                        <a:rPr lang="en-US" sz="2000" b="0" dirty="0">
                          <a:solidFill>
                            <a:schemeClr val="tx1"/>
                          </a:solidFill>
                          <a:effectLst/>
                          <a:latin typeface="Arial" panose="020B0604020202020204" pitchFamily="34" charset="0"/>
                          <a:cs typeface="Arial" panose="020B0604020202020204" pitchFamily="34" charset="0"/>
                        </a:rPr>
                        <a:t>Evidence Based Reading &amp; Writing=</a:t>
                      </a:r>
                      <a:r>
                        <a:rPr lang="en-US" sz="2000" b="1" dirty="0">
                          <a:solidFill>
                            <a:schemeClr val="tx1"/>
                          </a:solidFill>
                          <a:effectLst/>
                          <a:latin typeface="Arial" panose="020B0604020202020204" pitchFamily="34" charset="0"/>
                          <a:cs typeface="Arial" panose="020B0604020202020204" pitchFamily="34" charset="0"/>
                        </a:rPr>
                        <a:t>480</a:t>
                      </a:r>
                      <a:endParaRPr lang="en-US" sz="2000" b="0" dirty="0">
                        <a:solidFill>
                          <a:schemeClr val="tx1"/>
                        </a:solidFill>
                        <a:effectLst/>
                        <a:latin typeface="Arial" panose="020B0604020202020204" pitchFamily="34" charset="0"/>
                        <a:cs typeface="Arial" panose="020B0604020202020204" pitchFamily="34" charset="0"/>
                      </a:endParaRPr>
                    </a:p>
                    <a:p>
                      <a:pPr marL="342900" indent="-182880" algn="l">
                        <a:buFont typeface="Arial" panose="020B0604020202020204" pitchFamily="34" charset="0"/>
                        <a:buChar char="•"/>
                      </a:pPr>
                      <a:r>
                        <a:rPr lang="en-US" sz="2000" b="0" dirty="0">
                          <a:solidFill>
                            <a:schemeClr val="tx1"/>
                          </a:solidFill>
                          <a:effectLst/>
                          <a:latin typeface="Arial" panose="020B0604020202020204" pitchFamily="34" charset="0"/>
                          <a:cs typeface="Arial" panose="020B0604020202020204" pitchFamily="34" charset="0"/>
                        </a:rPr>
                        <a:t>Math=</a:t>
                      </a:r>
                      <a:r>
                        <a:rPr lang="en-US" sz="2000" b="1" dirty="0">
                          <a:solidFill>
                            <a:schemeClr val="tx1"/>
                          </a:solidFill>
                          <a:effectLst/>
                          <a:latin typeface="Arial" panose="020B0604020202020204" pitchFamily="34" charset="0"/>
                          <a:cs typeface="Arial" panose="020B0604020202020204" pitchFamily="34" charset="0"/>
                        </a:rPr>
                        <a:t>530</a:t>
                      </a:r>
                      <a:br>
                        <a:rPr lang="en-US" sz="2000" b="1" dirty="0">
                          <a:solidFill>
                            <a:schemeClr val="tx1"/>
                          </a:solidFill>
                          <a:effectLst/>
                          <a:latin typeface="Arial" panose="020B0604020202020204" pitchFamily="34" charset="0"/>
                          <a:cs typeface="Arial" panose="020B0604020202020204" pitchFamily="34" charset="0"/>
                        </a:rPr>
                      </a:br>
                      <a:endParaRPr lang="en-US" sz="2000" b="1" dirty="0">
                        <a:solidFill>
                          <a:schemeClr val="tx1"/>
                        </a:solidFill>
                        <a:effectLst/>
                        <a:latin typeface="Arial" panose="020B0604020202020204" pitchFamily="34" charset="0"/>
                        <a:cs typeface="Arial" panose="020B0604020202020204" pitchFamily="34" charset="0"/>
                      </a:endParaRPr>
                    </a:p>
                    <a:p>
                      <a:pPr marL="342900" indent="-182880" algn="l">
                        <a:buFont typeface="Arial" panose="020B0604020202020204" pitchFamily="34" charset="0"/>
                        <a:buChar char="•"/>
                      </a:pPr>
                      <a:r>
                        <a:rPr lang="en-US" sz="2000" b="0" dirty="0">
                          <a:solidFill>
                            <a:schemeClr val="tx1"/>
                          </a:solidFill>
                          <a:effectLst/>
                          <a:latin typeface="Arial" panose="020B0604020202020204" pitchFamily="34" charset="0"/>
                          <a:cs typeface="Arial" panose="020B0604020202020204" pitchFamily="34" charset="0"/>
                        </a:rPr>
                        <a:t>Can Super score</a:t>
                      </a:r>
                    </a:p>
                    <a:p>
                      <a:pPr marL="342900" indent="-182880" algn="l">
                        <a:buFont typeface="Arial" panose="020B0604020202020204" pitchFamily="34" charset="0"/>
                        <a:buChar char="•"/>
                      </a:pPr>
                      <a:r>
                        <a:rPr lang="en-US" sz="2000" b="0" dirty="0">
                          <a:solidFill>
                            <a:schemeClr val="tx1"/>
                          </a:solidFill>
                          <a:effectLst/>
                          <a:latin typeface="Arial" panose="020B0604020202020204" pitchFamily="34" charset="0"/>
                          <a:cs typeface="Arial" panose="020B0604020202020204" pitchFamily="34" charset="0"/>
                        </a:rPr>
                        <a:t>Must</a:t>
                      </a:r>
                      <a:r>
                        <a:rPr lang="en-US" sz="2000" b="0" baseline="0" dirty="0">
                          <a:solidFill>
                            <a:schemeClr val="tx1"/>
                          </a:solidFill>
                          <a:effectLst/>
                          <a:latin typeface="Arial" panose="020B0604020202020204" pitchFamily="34" charset="0"/>
                          <a:cs typeface="Arial" panose="020B0604020202020204" pitchFamily="34" charset="0"/>
                        </a:rPr>
                        <a:t> meet individual scores in each subject</a:t>
                      </a:r>
                      <a:endParaRPr lang="en-US" sz="2000" b="0" dirty="0">
                        <a:solidFill>
                          <a:schemeClr val="tx1"/>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182880" algn="l">
                        <a:buFont typeface="Arial" panose="020B0604020202020204" pitchFamily="34" charset="0"/>
                        <a:buChar char="•"/>
                      </a:pPr>
                      <a:r>
                        <a:rPr lang="en-US" sz="2000" b="0" dirty="0">
                          <a:solidFill>
                            <a:schemeClr val="tx1"/>
                          </a:solidFill>
                          <a:effectLst/>
                          <a:latin typeface="Arial" panose="020B0604020202020204" pitchFamily="34" charset="0"/>
                          <a:cs typeface="Arial" panose="020B0604020202020204" pitchFamily="34" charset="0"/>
                        </a:rPr>
                        <a:t>English = </a:t>
                      </a:r>
                      <a:r>
                        <a:rPr lang="en-US" sz="2000" b="1" dirty="0">
                          <a:solidFill>
                            <a:schemeClr val="tx1"/>
                          </a:solidFill>
                          <a:effectLst/>
                          <a:latin typeface="Arial" panose="020B0604020202020204" pitchFamily="34" charset="0"/>
                          <a:cs typeface="Arial" panose="020B0604020202020204" pitchFamily="34" charset="0"/>
                        </a:rPr>
                        <a:t>18 or</a:t>
                      </a:r>
                    </a:p>
                    <a:p>
                      <a:pPr marL="342900" indent="-182880" algn="l">
                        <a:buFont typeface="Arial" panose="020B0604020202020204" pitchFamily="34" charset="0"/>
                        <a:buChar char="•"/>
                      </a:pPr>
                      <a:r>
                        <a:rPr lang="en-US" sz="2000" b="0" dirty="0">
                          <a:solidFill>
                            <a:schemeClr val="tx1"/>
                          </a:solidFill>
                          <a:effectLst/>
                          <a:latin typeface="Arial" panose="020B0604020202020204" pitchFamily="34" charset="0"/>
                          <a:cs typeface="Arial" panose="020B0604020202020204" pitchFamily="34" charset="0"/>
                        </a:rPr>
                        <a:t>Reading = </a:t>
                      </a:r>
                      <a:r>
                        <a:rPr lang="en-US" sz="2000" b="1" dirty="0">
                          <a:solidFill>
                            <a:schemeClr val="tx1"/>
                          </a:solidFill>
                          <a:effectLst/>
                          <a:latin typeface="Arial" panose="020B0604020202020204" pitchFamily="34" charset="0"/>
                          <a:cs typeface="Arial" panose="020B0604020202020204" pitchFamily="34" charset="0"/>
                        </a:rPr>
                        <a:t>22</a:t>
                      </a:r>
                    </a:p>
                    <a:p>
                      <a:pPr marL="160020" indent="0" algn="l">
                        <a:buFont typeface="Arial" panose="020B0604020202020204" pitchFamily="34" charset="0"/>
                        <a:buNone/>
                      </a:pPr>
                      <a:r>
                        <a:rPr lang="en-US" sz="2000" b="1" dirty="0">
                          <a:solidFill>
                            <a:schemeClr val="tx1"/>
                          </a:solidFill>
                          <a:effectLst/>
                          <a:latin typeface="Arial" panose="020B0604020202020204" pitchFamily="34" charset="0"/>
                          <a:cs typeface="Arial" panose="020B0604020202020204" pitchFamily="34" charset="0"/>
                        </a:rPr>
                        <a:t>AND</a:t>
                      </a:r>
                    </a:p>
                    <a:p>
                      <a:pPr marL="342900" indent="-182880" algn="l">
                        <a:buFont typeface="Arial" panose="020B0604020202020204" pitchFamily="34" charset="0"/>
                        <a:buChar char="•"/>
                      </a:pPr>
                      <a:r>
                        <a:rPr lang="en-US" sz="2000" b="0" dirty="0">
                          <a:solidFill>
                            <a:schemeClr val="tx1"/>
                          </a:solidFill>
                          <a:effectLst/>
                          <a:latin typeface="Arial" panose="020B0604020202020204" pitchFamily="34" charset="0"/>
                          <a:cs typeface="Arial" panose="020B0604020202020204" pitchFamily="34" charset="0"/>
                        </a:rPr>
                        <a:t>Math = </a:t>
                      </a:r>
                      <a:r>
                        <a:rPr lang="en-US" sz="2000" b="1" dirty="0">
                          <a:solidFill>
                            <a:schemeClr val="tx1"/>
                          </a:solidFill>
                          <a:effectLst/>
                          <a:latin typeface="Arial" panose="020B0604020202020204" pitchFamily="34" charset="0"/>
                          <a:cs typeface="Arial" panose="020B0604020202020204" pitchFamily="34" charset="0"/>
                        </a:rPr>
                        <a:t>22 </a:t>
                      </a:r>
                    </a:p>
                    <a:p>
                      <a:pPr marL="342900" indent="-182880" algn="l">
                        <a:buFont typeface="Arial" panose="020B0604020202020204" pitchFamily="34" charset="0"/>
                        <a:buChar char="•"/>
                      </a:pPr>
                      <a:r>
                        <a:rPr lang="en-US" sz="2000" b="1" dirty="0">
                          <a:solidFill>
                            <a:schemeClr val="tx1"/>
                          </a:solidFill>
                          <a:effectLst/>
                          <a:latin typeface="Arial" panose="020B0604020202020204" pitchFamily="34" charset="0"/>
                          <a:cs typeface="Arial" panose="020B0604020202020204" pitchFamily="34" charset="0"/>
                        </a:rPr>
                        <a:t>or</a:t>
                      </a:r>
                    </a:p>
                    <a:p>
                      <a:pPr marL="342900" indent="-182880" algn="l">
                        <a:buFont typeface="Arial" panose="020B0604020202020204" pitchFamily="34" charset="0"/>
                        <a:buChar char="•"/>
                      </a:pPr>
                      <a:r>
                        <a:rPr lang="en-US" sz="2000" b="0" dirty="0">
                          <a:solidFill>
                            <a:schemeClr val="tx1"/>
                          </a:solidFill>
                          <a:effectLst/>
                          <a:latin typeface="Arial" panose="020B0604020202020204" pitchFamily="34" charset="0"/>
                          <a:cs typeface="Arial" panose="020B0604020202020204" pitchFamily="34" charset="0"/>
                        </a:rPr>
                        <a:t>Science = </a:t>
                      </a:r>
                      <a:r>
                        <a:rPr lang="en-US" sz="2000" b="1" dirty="0">
                          <a:solidFill>
                            <a:schemeClr val="tx1"/>
                          </a:solidFill>
                          <a:effectLst/>
                          <a:latin typeface="Arial" panose="020B0604020202020204" pitchFamily="34" charset="0"/>
                          <a:cs typeface="Arial" panose="020B0604020202020204" pitchFamily="34" charset="0"/>
                        </a:rPr>
                        <a:t>23</a:t>
                      </a:r>
                    </a:p>
                    <a:p>
                      <a:pPr marL="160020" indent="0" algn="l">
                        <a:buFont typeface="Arial" panose="020B0604020202020204" pitchFamily="34" charset="0"/>
                        <a:buNone/>
                      </a:pPr>
                      <a:endParaRPr lang="en-US" sz="2000" b="0" dirty="0">
                        <a:solidFill>
                          <a:schemeClr val="tx1"/>
                        </a:solidFill>
                        <a:effectLst/>
                        <a:latin typeface="Arial" panose="020B0604020202020204" pitchFamily="34" charset="0"/>
                        <a:cs typeface="Arial" panose="020B0604020202020204" pitchFamily="34" charset="0"/>
                      </a:endParaRPr>
                    </a:p>
                    <a:p>
                      <a:pPr marL="342900" indent="-182880" algn="l">
                        <a:buFont typeface="Arial" panose="020B0604020202020204" pitchFamily="34" charset="0"/>
                        <a:buChar char="•"/>
                      </a:pPr>
                      <a:r>
                        <a:rPr lang="en-US" sz="2000" b="0" dirty="0">
                          <a:solidFill>
                            <a:schemeClr val="tx1"/>
                          </a:solidFill>
                          <a:effectLst/>
                          <a:latin typeface="Arial" panose="020B0604020202020204" pitchFamily="34" charset="0"/>
                          <a:cs typeface="Arial" panose="020B0604020202020204" pitchFamily="34" charset="0"/>
                        </a:rPr>
                        <a:t>Can Super score</a:t>
                      </a:r>
                      <a:endParaRPr lang="en-US" sz="2000" b="1" dirty="0">
                        <a:solidFill>
                          <a:schemeClr val="tx1"/>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182880" algn="l">
                        <a:buFont typeface="Arial" panose="020B0604020202020204" pitchFamily="34" charset="0"/>
                        <a:buChar char="•"/>
                      </a:pPr>
                      <a:r>
                        <a:rPr lang="en-US" sz="2000" b="0" dirty="0">
                          <a:solidFill>
                            <a:schemeClr val="tx1"/>
                          </a:solidFill>
                          <a:effectLst/>
                          <a:latin typeface="Arial" panose="020B0604020202020204" pitchFamily="34" charset="0"/>
                          <a:cs typeface="Arial" panose="020B0604020202020204" pitchFamily="34" charset="0"/>
                        </a:rPr>
                        <a:t>Must earn a “</a:t>
                      </a:r>
                      <a:r>
                        <a:rPr lang="en-US" sz="2000" b="1" dirty="0">
                          <a:solidFill>
                            <a:schemeClr val="tx1"/>
                          </a:solidFill>
                          <a:effectLst/>
                          <a:latin typeface="Arial" panose="020B0604020202020204" pitchFamily="34" charset="0"/>
                          <a:cs typeface="Arial" panose="020B0604020202020204" pitchFamily="34" charset="0"/>
                        </a:rPr>
                        <a:t>C</a:t>
                      </a:r>
                      <a:r>
                        <a:rPr lang="en-US" sz="2000" b="0" dirty="0">
                          <a:solidFill>
                            <a:schemeClr val="tx1"/>
                          </a:solidFill>
                          <a:effectLst/>
                          <a:latin typeface="Arial" panose="020B0604020202020204" pitchFamily="34" charset="0"/>
                          <a:cs typeface="Arial" panose="020B0604020202020204" pitchFamily="34" charset="0"/>
                        </a:rPr>
                        <a:t>” average or higher in at least three(</a:t>
                      </a:r>
                      <a:r>
                        <a:rPr lang="en-US" sz="2000" b="1" dirty="0">
                          <a:solidFill>
                            <a:schemeClr val="tx1"/>
                          </a:solidFill>
                          <a:effectLst/>
                          <a:latin typeface="Arial" panose="020B0604020202020204" pitchFamily="34" charset="0"/>
                          <a:cs typeface="Arial" panose="020B0604020202020204" pitchFamily="34" charset="0"/>
                        </a:rPr>
                        <a:t>3</a:t>
                      </a:r>
                      <a:r>
                        <a:rPr lang="en-US" sz="2000" b="0" dirty="0">
                          <a:solidFill>
                            <a:schemeClr val="tx1"/>
                          </a:solidFill>
                          <a:effectLst/>
                          <a:latin typeface="Arial" panose="020B0604020202020204" pitchFamily="34" charset="0"/>
                          <a:cs typeface="Arial" panose="020B0604020202020204" pitchFamily="34" charset="0"/>
                        </a:rPr>
                        <a:t>) courses</a:t>
                      </a:r>
                    </a:p>
                    <a:p>
                      <a:pPr marL="342900" indent="-182880" algn="l">
                        <a:buFont typeface="Arial" panose="020B0604020202020204" pitchFamily="34" charset="0"/>
                        <a:buChar char="•"/>
                      </a:pPr>
                      <a:endParaRPr lang="en-US" sz="2000" b="0" dirty="0">
                        <a:solidFill>
                          <a:schemeClr val="tx1"/>
                        </a:solidFill>
                        <a:effectLst/>
                        <a:latin typeface="Arial" panose="020B0604020202020204" pitchFamily="34" charset="0"/>
                        <a:cs typeface="Arial" panose="020B0604020202020204" pitchFamily="34" charset="0"/>
                      </a:endParaRPr>
                    </a:p>
                    <a:p>
                      <a:pPr marL="342900" indent="-182880" algn="l">
                        <a:buFont typeface="Arial" panose="020B0604020202020204" pitchFamily="34" charset="0"/>
                        <a:buChar char="•"/>
                      </a:pPr>
                      <a:r>
                        <a:rPr lang="en-US" sz="2000" b="0" dirty="0">
                          <a:solidFill>
                            <a:schemeClr val="tx1"/>
                          </a:solidFill>
                          <a:effectLst/>
                          <a:latin typeface="Arial" panose="020B0604020202020204" pitchFamily="34" charset="0"/>
                          <a:cs typeface="Arial" panose="020B0604020202020204" pitchFamily="34" charset="0"/>
                        </a:rPr>
                        <a:t>One of the three  courses must be in core content or be part of a CTE Pathway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44491950"/>
                  </a:ext>
                </a:extLst>
              </a:tr>
            </a:tbl>
          </a:graphicData>
        </a:graphic>
      </p:graphicFrame>
    </p:spTree>
    <p:extLst>
      <p:ext uri="{BB962C8B-B14F-4D97-AF65-F5344CB8AC3E}">
        <p14:creationId xmlns:p14="http://schemas.microsoft.com/office/powerpoint/2010/main" val="3234465110"/>
      </p:ext>
    </p:extLst>
  </p:cSld>
  <p:clrMapOvr>
    <a:masterClrMapping/>
  </p:clrMapOvr>
  <p:transition spd="med">
    <p:pull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9"/>
        <p:cNvGrpSpPr/>
        <p:nvPr/>
      </p:nvGrpSpPr>
      <p:grpSpPr>
        <a:xfrm>
          <a:off x="0" y="0"/>
          <a:ext cx="0" cy="0"/>
          <a:chOff x="0" y="0"/>
          <a:chExt cx="0" cy="0"/>
        </a:xfrm>
      </p:grpSpPr>
      <p:sp>
        <p:nvSpPr>
          <p:cNvPr id="154" name="Google Shape;154;p27"/>
          <p:cNvSpPr txBox="1">
            <a:spLocks noGrp="1"/>
          </p:cNvSpPr>
          <p:nvPr>
            <p:ph type="title"/>
          </p:nvPr>
        </p:nvSpPr>
        <p:spPr>
          <a:xfrm>
            <a:off x="1112705" y="228125"/>
            <a:ext cx="7943160" cy="994200"/>
          </a:xfrm>
          <a:prstGeom prst="rect">
            <a:avLst/>
          </a:prstGeom>
          <a:noFill/>
          <a:ln>
            <a:noFill/>
          </a:ln>
        </p:spPr>
        <p:txBody>
          <a:bodyPr spcFirstLastPara="1" vert="horz" wrap="square" lIns="68575" tIns="34275" rIns="68575" bIns="34275" rtlCol="0" anchor="ctr" anchorCtr="0">
            <a:noAutofit/>
          </a:bodyPr>
          <a:lstStyle/>
          <a:p>
            <a:pPr>
              <a:spcBef>
                <a:spcPts val="0"/>
              </a:spcBef>
              <a:buClr>
                <a:schemeClr val="dk1"/>
              </a:buClr>
              <a:buSzPts val="3300"/>
            </a:pPr>
            <a:r>
              <a:rPr lang="en-US" sz="3200" b="1" dirty="0">
                <a:solidFill>
                  <a:srgbClr val="FFFFFF"/>
                </a:solidFill>
                <a:latin typeface="Berlin Sans FB Demi" panose="020E0802020502020306" pitchFamily="34" charset="0"/>
                <a:ea typeface="Oswald"/>
                <a:cs typeface="Oswald"/>
                <a:sym typeface="Oswald"/>
              </a:rPr>
              <a:t>POSTSECONDARY-READY COMPETENCIES </a:t>
            </a:r>
            <a:r>
              <a:rPr lang="en" sz="3200" b="1" dirty="0">
                <a:solidFill>
                  <a:srgbClr val="FFFFFF"/>
                </a:solidFill>
                <a:latin typeface="Berlin Sans FB Demi" panose="020E0802020502020306" pitchFamily="34" charset="0"/>
                <a:ea typeface="Oswald"/>
                <a:cs typeface="Oswald"/>
                <a:sym typeface="Oswald"/>
              </a:rPr>
              <a:t> </a:t>
            </a:r>
            <a:endParaRPr sz="3200" b="1" dirty="0">
              <a:solidFill>
                <a:srgbClr val="FFFFFF"/>
              </a:solidFill>
              <a:latin typeface="Berlin Sans FB Demi" panose="020E0802020502020306" pitchFamily="34" charset="0"/>
              <a:ea typeface="Oswald"/>
              <a:cs typeface="Oswald"/>
              <a:sym typeface="Oswald"/>
            </a:endParaRPr>
          </a:p>
        </p:txBody>
      </p:sp>
      <p:sp>
        <p:nvSpPr>
          <p:cNvPr id="4" name="Oval 3">
            <a:extLst>
              <a:ext uri="{FF2B5EF4-FFF2-40B4-BE49-F238E27FC236}">
                <a16:creationId xmlns="" xmlns:a16="http://schemas.microsoft.com/office/drawing/2014/main" id="{AB4CB1B6-EFF3-4118-9AF4-D627E4CCE672}"/>
              </a:ext>
            </a:extLst>
          </p:cNvPr>
          <p:cNvSpPr/>
          <p:nvPr/>
        </p:nvSpPr>
        <p:spPr>
          <a:xfrm>
            <a:off x="115056" y="228125"/>
            <a:ext cx="997649" cy="994200"/>
          </a:xfrm>
          <a:prstGeom prst="ellipse">
            <a:avLst/>
          </a:prstGeom>
          <a:solidFill>
            <a:schemeClr val="accent4">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3</a:t>
            </a:r>
          </a:p>
        </p:txBody>
      </p:sp>
      <p:sp>
        <p:nvSpPr>
          <p:cNvPr id="13" name="TextBox 12">
            <a:extLst>
              <a:ext uri="{FF2B5EF4-FFF2-40B4-BE49-F238E27FC236}">
                <a16:creationId xmlns="" xmlns:a16="http://schemas.microsoft.com/office/drawing/2014/main" id="{0791F932-C75C-40F0-8DC1-BD9687BCA8E2}"/>
              </a:ext>
            </a:extLst>
          </p:cNvPr>
          <p:cNvSpPr txBox="1"/>
          <p:nvPr/>
        </p:nvSpPr>
        <p:spPr>
          <a:xfrm>
            <a:off x="6100126" y="8041903"/>
            <a:ext cx="67545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Book Antiqua"/>
                <a:ea typeface="+mn-ea"/>
                <a:cs typeface="+mn-cs"/>
                <a:hlinkClick r:id="rId3" tooltip="https://www.adaptabilitycoach.com/a-call-for-service/"/>
              </a:rPr>
              <a:t>This Photo</a:t>
            </a:r>
            <a:r>
              <a:rPr kumimoji="0" lang="en-US" sz="900" b="0" i="0" u="none" strike="noStrike" kern="1200" cap="none" spc="0" normalizeH="0" baseline="0" noProof="0">
                <a:ln>
                  <a:noFill/>
                </a:ln>
                <a:solidFill>
                  <a:prstClr val="black"/>
                </a:solidFill>
                <a:effectLst/>
                <a:uLnTx/>
                <a:uFillTx/>
                <a:latin typeface="Book Antiqua"/>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Book Antiqua"/>
                <a:ea typeface="+mn-ea"/>
                <a:cs typeface="+mn-cs"/>
                <a:hlinkClick r:id="rId4" tooltip="https://creativecommons.org/licenses/by/3.0/"/>
              </a:rPr>
              <a:t>CC BY</a:t>
            </a:r>
            <a:endParaRPr kumimoji="0" lang="en-US" sz="900" b="0" i="0" u="none" strike="noStrike" kern="1200" cap="none" spc="0" normalizeH="0" baseline="0" noProof="0">
              <a:ln>
                <a:noFill/>
              </a:ln>
              <a:solidFill>
                <a:prstClr val="black"/>
              </a:solidFill>
              <a:effectLst/>
              <a:uLnTx/>
              <a:uFillTx/>
              <a:latin typeface="Book Antiqua"/>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11183365"/>
              </p:ext>
            </p:extLst>
          </p:nvPr>
        </p:nvGraphicFramePr>
        <p:xfrm>
          <a:off x="1295400" y="1676400"/>
          <a:ext cx="6308662" cy="4544386"/>
        </p:xfrm>
        <a:graphic>
          <a:graphicData uri="http://schemas.openxmlformats.org/drawingml/2006/table">
            <a:tbl>
              <a:tblPr firstRow="1" bandRow="1">
                <a:tableStyleId>{C4B1156A-380E-4F78-BDF5-A606A8083BF9}</a:tableStyleId>
              </a:tblPr>
              <a:tblGrid>
                <a:gridCol w="2441742">
                  <a:extLst>
                    <a:ext uri="{9D8B030D-6E8A-4147-A177-3AD203B41FA5}">
                      <a16:colId xmlns="" xmlns:a16="http://schemas.microsoft.com/office/drawing/2014/main" val="3814319533"/>
                    </a:ext>
                  </a:extLst>
                </a:gridCol>
                <a:gridCol w="2060154">
                  <a:extLst>
                    <a:ext uri="{9D8B030D-6E8A-4147-A177-3AD203B41FA5}">
                      <a16:colId xmlns="" xmlns:a16="http://schemas.microsoft.com/office/drawing/2014/main" val="4015818008"/>
                    </a:ext>
                  </a:extLst>
                </a:gridCol>
                <a:gridCol w="1806766">
                  <a:extLst>
                    <a:ext uri="{9D8B030D-6E8A-4147-A177-3AD203B41FA5}">
                      <a16:colId xmlns="" xmlns:a16="http://schemas.microsoft.com/office/drawing/2014/main" val="1910745148"/>
                    </a:ext>
                  </a:extLst>
                </a:gridCol>
              </a:tblGrid>
              <a:tr h="1404946">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dirty="0">
                          <a:solidFill>
                            <a:schemeClr val="bg1"/>
                          </a:solidFill>
                          <a:effectLst>
                            <a:outerShdw blurRad="38100" dist="38100" dir="2700000" algn="tl">
                              <a:srgbClr val="000000">
                                <a:alpha val="43137"/>
                              </a:srgbClr>
                            </a:outerShdw>
                          </a:effectLst>
                          <a:latin typeface="Berlin Sans FB Demi" panose="020E0802020502020306" pitchFamily="34" charset="0"/>
                          <a:ea typeface="Roboto"/>
                          <a:cs typeface="Roboto"/>
                          <a:sym typeface="Roboto"/>
                        </a:rPr>
                        <a:t>Career &amp; Technical Education Concentrator</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dirty="0">
                          <a:solidFill>
                            <a:schemeClr val="bg1"/>
                          </a:solidFill>
                          <a:effectLst>
                            <a:outerShdw blurRad="38100" dist="38100" dir="2700000" algn="tl">
                              <a:srgbClr val="000000">
                                <a:alpha val="43137"/>
                              </a:srgbClr>
                            </a:outerShdw>
                          </a:effectLst>
                          <a:latin typeface="Berlin Sans FB Demi" panose="020E0802020502020306" pitchFamily="34" charset="0"/>
                        </a:rPr>
                        <a:t>Industry Certification</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ctr"/>
                      <a:r>
                        <a:rPr lang="en-US" sz="2000" b="1" dirty="0">
                          <a:solidFill>
                            <a:schemeClr val="bg1"/>
                          </a:solidFill>
                          <a:effectLst>
                            <a:outerShdw blurRad="38100" dist="38100" dir="2700000" algn="tl">
                              <a:srgbClr val="000000">
                                <a:alpha val="43137"/>
                              </a:srgbClr>
                            </a:outerShdw>
                          </a:effectLst>
                          <a:latin typeface="Berlin Sans FB Demi" panose="020E0802020502020306" pitchFamily="34" charset="0"/>
                        </a:rPr>
                        <a:t>ASVAB AFQT</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 xmlns:a16="http://schemas.microsoft.com/office/drawing/2014/main" val="695251707"/>
                  </a:ext>
                </a:extLst>
              </a:tr>
              <a:tr h="2944273">
                <a:tc>
                  <a:txBody>
                    <a:bodyPr/>
                    <a:lstStyle/>
                    <a:p>
                      <a:pPr marL="0" indent="0" algn="ctr">
                        <a:buFont typeface="Arial" panose="020B0604020202020204" pitchFamily="34" charset="0"/>
                        <a:buNone/>
                      </a:pPr>
                      <a:r>
                        <a:rPr lang="en-US" sz="2000" b="0" dirty="0">
                          <a:solidFill>
                            <a:schemeClr val="tx1"/>
                          </a:solidFill>
                          <a:effectLst/>
                          <a:latin typeface="Arial" panose="020B0604020202020204" pitchFamily="34" charset="0"/>
                          <a:cs typeface="Arial" panose="020B0604020202020204" pitchFamily="34" charset="0"/>
                        </a:rPr>
                        <a:t>Must earn a “</a:t>
                      </a:r>
                      <a:r>
                        <a:rPr lang="en-US" sz="2000" b="1" dirty="0">
                          <a:solidFill>
                            <a:schemeClr val="tx1"/>
                          </a:solidFill>
                          <a:effectLst/>
                          <a:latin typeface="Arial" panose="020B0604020202020204" pitchFamily="34" charset="0"/>
                          <a:cs typeface="Arial" panose="020B0604020202020204" pitchFamily="34" charset="0"/>
                        </a:rPr>
                        <a:t>C</a:t>
                      </a:r>
                      <a:r>
                        <a:rPr lang="en-US" sz="2000" b="0" dirty="0">
                          <a:solidFill>
                            <a:schemeClr val="tx1"/>
                          </a:solidFill>
                          <a:effectLst/>
                          <a:latin typeface="Arial" panose="020B0604020202020204" pitchFamily="34" charset="0"/>
                          <a:cs typeface="Arial" panose="020B0604020202020204" pitchFamily="34" charset="0"/>
                        </a:rPr>
                        <a:t>” average or higher in at least 2 advanced courses in a CTE Pathway</a:t>
                      </a:r>
                    </a:p>
                    <a:p>
                      <a:pPr marL="0" indent="0" algn="ctr">
                        <a:buFont typeface="Arial" panose="020B0604020202020204" pitchFamily="34" charset="0"/>
                        <a:buNone/>
                      </a:pPr>
                      <a:endParaRPr lang="en-US" sz="2000" b="0" dirty="0">
                        <a:solidFill>
                          <a:schemeClr val="tx1"/>
                        </a:solidFill>
                        <a:effectLst/>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US" sz="1800" b="0" i="1" dirty="0">
                          <a:solidFill>
                            <a:srgbClr val="C00000"/>
                          </a:solidFill>
                          <a:effectLst/>
                          <a:latin typeface="Arial" panose="020B0604020202020204" pitchFamily="34" charset="0"/>
                          <a:cs typeface="Arial" panose="020B0604020202020204" pitchFamily="34" charset="0"/>
                        </a:rPr>
                        <a:t>*Important to select a career area of study while in high school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0020" indent="0" algn="ctr">
                        <a:buFont typeface="Arial" panose="020B0604020202020204" pitchFamily="34" charset="0"/>
                        <a:buNone/>
                      </a:pPr>
                      <a:r>
                        <a:rPr lang="en-US" sz="2000" b="0" dirty="0">
                          <a:solidFill>
                            <a:schemeClr val="tx1"/>
                          </a:solidFill>
                          <a:effectLst/>
                          <a:latin typeface="Arial" panose="020B0604020202020204" pitchFamily="34" charset="0"/>
                          <a:cs typeface="Arial" panose="020B0604020202020204" pitchFamily="34" charset="0"/>
                        </a:rPr>
                        <a:t>Must earn one certification from the Industry</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dirty="0">
                          <a:solidFill>
                            <a:schemeClr val="tx1"/>
                          </a:solidFill>
                          <a:effectLst/>
                          <a:latin typeface="Arial" panose="020B0604020202020204" pitchFamily="34" charset="0"/>
                          <a:cs typeface="Arial" panose="020B0604020202020204" pitchFamily="34" charset="0"/>
                        </a:rPr>
                        <a:t>Certification list approved by the Department of Workforce Development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0020" indent="0" algn="ctr">
                        <a:buFont typeface="Arial" panose="020B0604020202020204" pitchFamily="34" charset="0"/>
                        <a:buNone/>
                      </a:pPr>
                      <a:r>
                        <a:rPr lang="en-US" sz="2000" b="0" dirty="0">
                          <a:solidFill>
                            <a:schemeClr val="tx1"/>
                          </a:solidFill>
                          <a:effectLst/>
                          <a:latin typeface="Arial" panose="020B0604020202020204" pitchFamily="34" charset="0"/>
                          <a:cs typeface="Arial" panose="020B0604020202020204" pitchFamily="34" charset="0"/>
                        </a:rPr>
                        <a:t>The minimum AFQT score a student must earn is </a:t>
                      </a:r>
                      <a:r>
                        <a:rPr lang="en-US" sz="2000" b="1" dirty="0">
                          <a:solidFill>
                            <a:schemeClr val="tx1"/>
                          </a:solidFill>
                          <a:effectLst/>
                          <a:latin typeface="Arial" panose="020B0604020202020204" pitchFamily="34" charset="0"/>
                          <a:cs typeface="Arial" panose="020B0604020202020204" pitchFamily="34" charset="0"/>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44491950"/>
                  </a:ext>
                </a:extLst>
              </a:tr>
            </a:tbl>
          </a:graphicData>
        </a:graphic>
      </p:graphicFrame>
    </p:spTree>
    <p:extLst>
      <p:ext uri="{BB962C8B-B14F-4D97-AF65-F5344CB8AC3E}">
        <p14:creationId xmlns:p14="http://schemas.microsoft.com/office/powerpoint/2010/main" val="1941618971"/>
      </p:ext>
    </p:extLst>
  </p:cSld>
  <p:clrMapOvr>
    <a:masterClrMapping/>
  </p:clrMapOvr>
  <p:transition spd="med">
    <p:pull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72318" y="197338"/>
            <a:ext cx="7381082" cy="1566863"/>
          </a:xfrm>
          <a:noFill/>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a:noAutofit/>
          </a:bodyPr>
          <a:lstStyle/>
          <a:p>
            <a:pPr algn="ctr"/>
            <a:r>
              <a:rPr lang="en-US" sz="3600" b="1" dirty="0">
                <a:solidFill>
                  <a:schemeClr val="bg1"/>
                </a:solidFill>
                <a:effectLst>
                  <a:outerShdw blurRad="38100" dist="38100" dir="2700000" algn="tl">
                    <a:srgbClr val="000000">
                      <a:alpha val="43137"/>
                    </a:srgbClr>
                  </a:outerShdw>
                </a:effectLst>
                <a:latin typeface="Berlin Sans FB Demi" panose="020E0802020502020306" pitchFamily="34" charset="0"/>
                <a:cs typeface="Arial" panose="020B0604020202020204" pitchFamily="34" charset="0"/>
              </a:rPr>
              <a:t>Your first step is learning </a:t>
            </a:r>
            <a:br>
              <a:rPr lang="en-US" sz="3600" b="1" dirty="0">
                <a:solidFill>
                  <a:schemeClr val="bg1"/>
                </a:solidFill>
                <a:effectLst>
                  <a:outerShdw blurRad="38100" dist="38100" dir="2700000" algn="tl">
                    <a:srgbClr val="000000">
                      <a:alpha val="43137"/>
                    </a:srgbClr>
                  </a:outerShdw>
                </a:effectLst>
                <a:latin typeface="Berlin Sans FB Demi" panose="020E0802020502020306" pitchFamily="34" charset="0"/>
                <a:cs typeface="Arial" panose="020B0604020202020204" pitchFamily="34" charset="0"/>
              </a:rPr>
            </a:br>
            <a:r>
              <a:rPr lang="en-US" sz="3600" b="1" dirty="0">
                <a:solidFill>
                  <a:schemeClr val="bg1"/>
                </a:solidFill>
                <a:effectLst>
                  <a:outerShdw blurRad="38100" dist="38100" dir="2700000" algn="tl">
                    <a:srgbClr val="000000">
                      <a:alpha val="43137"/>
                    </a:srgbClr>
                  </a:outerShdw>
                </a:effectLst>
                <a:latin typeface="Berlin Sans FB Demi" panose="020E0802020502020306" pitchFamily="34" charset="0"/>
                <a:cs typeface="Arial" panose="020B0604020202020204" pitchFamily="34" charset="0"/>
              </a:rPr>
              <a:t>the Language of </a:t>
            </a:r>
            <a:br>
              <a:rPr lang="en-US" sz="3600" b="1" dirty="0">
                <a:solidFill>
                  <a:schemeClr val="bg1"/>
                </a:solidFill>
                <a:effectLst>
                  <a:outerShdw blurRad="38100" dist="38100" dir="2700000" algn="tl">
                    <a:srgbClr val="000000">
                      <a:alpha val="43137"/>
                    </a:srgbClr>
                  </a:outerShdw>
                </a:effectLst>
                <a:latin typeface="Berlin Sans FB Demi" panose="020E0802020502020306" pitchFamily="34" charset="0"/>
                <a:cs typeface="Arial" panose="020B0604020202020204" pitchFamily="34" charset="0"/>
              </a:rPr>
            </a:br>
            <a:r>
              <a:rPr lang="en-US" sz="3600" b="1" dirty="0">
                <a:solidFill>
                  <a:schemeClr val="bg1"/>
                </a:solidFill>
                <a:effectLst>
                  <a:outerShdw blurRad="38100" dist="38100" dir="2700000" algn="tl">
                    <a:srgbClr val="000000">
                      <a:alpha val="43137"/>
                    </a:srgbClr>
                  </a:outerShdw>
                </a:effectLst>
                <a:latin typeface="Berlin Sans FB Demi" panose="020E0802020502020306" pitchFamily="34" charset="0"/>
                <a:cs typeface="Arial" panose="020B0604020202020204" pitchFamily="34" charset="0"/>
              </a:rPr>
              <a:t>High School</a:t>
            </a:r>
          </a:p>
        </p:txBody>
      </p:sp>
      <p:sp>
        <p:nvSpPr>
          <p:cNvPr id="14" name="Subtitle 4">
            <a:extLst>
              <a:ext uri="{FF2B5EF4-FFF2-40B4-BE49-F238E27FC236}">
                <a16:creationId xmlns="" xmlns:a16="http://schemas.microsoft.com/office/drawing/2014/main" id="{827A4495-0176-4D1A-B4BF-05FE208FDDA2}"/>
              </a:ext>
            </a:extLst>
          </p:cNvPr>
          <p:cNvSpPr txBox="1">
            <a:spLocks/>
          </p:cNvSpPr>
          <p:nvPr/>
        </p:nvSpPr>
        <p:spPr>
          <a:xfrm rot="21261181">
            <a:off x="312764" y="2239190"/>
            <a:ext cx="2638865" cy="457200"/>
          </a:xfrm>
          <a:prstGeom prst="rect">
            <a:avLst/>
          </a:prstGeom>
          <a:solidFill>
            <a:srgbClr val="FFC000"/>
          </a:solidFill>
          <a:ln>
            <a:solidFill>
              <a:schemeClr val="tx1"/>
            </a:solidFill>
          </a:ln>
          <a:scene3d>
            <a:camera prst="orthographicFront"/>
            <a:lightRig rig="threePt" dir="t"/>
          </a:scene3d>
          <a:sp3d>
            <a:bevelT/>
          </a:sp3d>
        </p:spPr>
        <p:txBody>
          <a:bodyPr vert="horz" lIns="91440" tIns="45720" rIns="91440" bIns="45720" rtlCol="0">
            <a:noAutofit/>
          </a:bodyPr>
          <a:lstStyle>
            <a:lvl1pPr marL="0" indent="0" algn="l" defTabSz="685800" rtl="0" eaLnBrk="1" latinLnBrk="0" hangingPunct="1">
              <a:lnSpc>
                <a:spcPct val="90000"/>
              </a:lnSpc>
              <a:spcBef>
                <a:spcPts val="90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60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9pPr>
          </a:lstStyle>
          <a:p>
            <a:pPr marR="0" lvl="0" algn="ctr" defTabSz="685800" rtl="0" eaLnBrk="1" fontAlgn="auto" latinLnBrk="0" hangingPunct="1">
              <a:lnSpc>
                <a:spcPct val="90000"/>
              </a:lnSpc>
              <a:spcBef>
                <a:spcPts val="900"/>
              </a:spcBef>
              <a:spcAft>
                <a:spcPts val="0"/>
              </a:spcAft>
              <a:buClrTx/>
              <a:buSzTx/>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Required Credits</a:t>
            </a:r>
          </a:p>
        </p:txBody>
      </p:sp>
      <p:sp>
        <p:nvSpPr>
          <p:cNvPr id="8" name="Subtitle 4">
            <a:extLst>
              <a:ext uri="{FF2B5EF4-FFF2-40B4-BE49-F238E27FC236}">
                <a16:creationId xmlns="" xmlns:a16="http://schemas.microsoft.com/office/drawing/2014/main" id="{97929600-6924-467B-9009-0AFEB8E323B3}"/>
              </a:ext>
            </a:extLst>
          </p:cNvPr>
          <p:cNvSpPr txBox="1">
            <a:spLocks/>
          </p:cNvSpPr>
          <p:nvPr/>
        </p:nvSpPr>
        <p:spPr>
          <a:xfrm rot="20992246">
            <a:off x="5818513" y="3200399"/>
            <a:ext cx="2638865" cy="457200"/>
          </a:xfrm>
          <a:prstGeom prst="rect">
            <a:avLst/>
          </a:prstGeom>
          <a:solidFill>
            <a:srgbClr val="FFC000"/>
          </a:solidFill>
          <a:ln>
            <a:solidFill>
              <a:schemeClr val="tx1"/>
            </a:solidFill>
          </a:ln>
          <a:scene3d>
            <a:camera prst="orthographicFront"/>
            <a:lightRig rig="threePt" dir="t"/>
          </a:scene3d>
          <a:sp3d>
            <a:bevelT/>
          </a:sp3d>
        </p:spPr>
        <p:txBody>
          <a:bodyPr vert="horz" lIns="91440" tIns="45720" rIns="91440" bIns="45720" rtlCol="0">
            <a:noAutofit/>
          </a:bodyPr>
          <a:lstStyle>
            <a:lvl1pPr marL="0" indent="0" algn="l" defTabSz="685800" rtl="0" eaLnBrk="1" latinLnBrk="0" hangingPunct="1">
              <a:lnSpc>
                <a:spcPct val="90000"/>
              </a:lnSpc>
              <a:spcBef>
                <a:spcPts val="90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60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9pPr>
          </a:lstStyle>
          <a:p>
            <a:pPr marR="0" lvl="0" algn="ctr" defTabSz="685800" rtl="0" eaLnBrk="1" fontAlgn="auto" latinLnBrk="0" hangingPunct="1">
              <a:lnSpc>
                <a:spcPct val="90000"/>
              </a:lnSpc>
              <a:spcBef>
                <a:spcPts val="900"/>
              </a:spcBef>
              <a:spcAft>
                <a:spcPts val="0"/>
              </a:spcAft>
              <a:buClrTx/>
              <a:buSzTx/>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Elective Credits</a:t>
            </a:r>
          </a:p>
        </p:txBody>
      </p:sp>
      <p:sp>
        <p:nvSpPr>
          <p:cNvPr id="9" name="Subtitle 4">
            <a:extLst>
              <a:ext uri="{FF2B5EF4-FFF2-40B4-BE49-F238E27FC236}">
                <a16:creationId xmlns="" xmlns:a16="http://schemas.microsoft.com/office/drawing/2014/main" id="{2A1FBC34-F87F-43F1-88E7-245004B0864E}"/>
              </a:ext>
            </a:extLst>
          </p:cNvPr>
          <p:cNvSpPr txBox="1">
            <a:spLocks/>
          </p:cNvSpPr>
          <p:nvPr/>
        </p:nvSpPr>
        <p:spPr>
          <a:xfrm rot="21191535">
            <a:off x="1780422" y="2858315"/>
            <a:ext cx="2638865" cy="892127"/>
          </a:xfrm>
          <a:prstGeom prst="rect">
            <a:avLst/>
          </a:prstGeom>
          <a:solidFill>
            <a:srgbClr val="FFC000"/>
          </a:solidFill>
          <a:ln>
            <a:solidFill>
              <a:schemeClr val="tx1"/>
            </a:solidFill>
          </a:ln>
          <a:scene3d>
            <a:camera prst="orthographicFront"/>
            <a:lightRig rig="threePt" dir="t"/>
          </a:scene3d>
          <a:sp3d>
            <a:bevelT/>
          </a:sp3d>
        </p:spPr>
        <p:txBody>
          <a:bodyPr vert="horz" lIns="91440" tIns="45720" rIns="91440" bIns="45720" rtlCol="0">
            <a:noAutofit/>
          </a:bodyPr>
          <a:lstStyle>
            <a:lvl1pPr marL="0" indent="0" algn="l" defTabSz="685800" rtl="0" eaLnBrk="1" latinLnBrk="0" hangingPunct="1">
              <a:lnSpc>
                <a:spcPct val="90000"/>
              </a:lnSpc>
              <a:spcBef>
                <a:spcPts val="90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60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9pPr>
          </a:lstStyle>
          <a:p>
            <a:pPr marR="0" lvl="0" algn="ctr" defTabSz="685800" rtl="0" eaLnBrk="1" fontAlgn="auto" latinLnBrk="0" hangingPunct="1">
              <a:lnSpc>
                <a:spcPct val="90000"/>
              </a:lnSpc>
              <a:spcBef>
                <a:spcPts val="900"/>
              </a:spcBef>
              <a:spcAft>
                <a:spcPts val="0"/>
              </a:spcAft>
              <a:buClrTx/>
              <a:buSzTx/>
              <a:tabLst/>
              <a:defRPr/>
            </a:pPr>
            <a:r>
              <a:rPr lang="en-US" sz="2800" b="1" dirty="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Employability Skills</a:t>
            </a: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
        <p:nvSpPr>
          <p:cNvPr id="10" name="Subtitle 4">
            <a:extLst>
              <a:ext uri="{FF2B5EF4-FFF2-40B4-BE49-F238E27FC236}">
                <a16:creationId xmlns="" xmlns:a16="http://schemas.microsoft.com/office/drawing/2014/main" id="{0C3B77CF-067B-4016-A91A-26C01635CDDD}"/>
              </a:ext>
            </a:extLst>
          </p:cNvPr>
          <p:cNvSpPr txBox="1">
            <a:spLocks/>
          </p:cNvSpPr>
          <p:nvPr/>
        </p:nvSpPr>
        <p:spPr>
          <a:xfrm>
            <a:off x="5257800" y="2242857"/>
            <a:ext cx="2638865" cy="457200"/>
          </a:xfrm>
          <a:prstGeom prst="rect">
            <a:avLst/>
          </a:prstGeom>
          <a:solidFill>
            <a:srgbClr val="FFC000"/>
          </a:solidFill>
          <a:ln>
            <a:solidFill>
              <a:schemeClr val="tx1"/>
            </a:solidFill>
          </a:ln>
          <a:scene3d>
            <a:camera prst="orthographicFront"/>
            <a:lightRig rig="threePt" dir="t"/>
          </a:scene3d>
          <a:sp3d>
            <a:bevelT/>
          </a:sp3d>
        </p:spPr>
        <p:txBody>
          <a:bodyPr vert="horz" lIns="91440" tIns="45720" rIns="91440" bIns="45720" rtlCol="0">
            <a:noAutofit/>
          </a:bodyPr>
          <a:lstStyle>
            <a:lvl1pPr marL="0" indent="0" algn="l" defTabSz="685800" rtl="0" eaLnBrk="1" latinLnBrk="0" hangingPunct="1">
              <a:lnSpc>
                <a:spcPct val="90000"/>
              </a:lnSpc>
              <a:spcBef>
                <a:spcPts val="90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60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9pPr>
          </a:lstStyle>
          <a:p>
            <a:pPr marR="0" lvl="0" algn="ctr" defTabSz="685800" rtl="0" eaLnBrk="1" fontAlgn="auto" latinLnBrk="0" hangingPunct="1">
              <a:lnSpc>
                <a:spcPct val="90000"/>
              </a:lnSpc>
              <a:spcBef>
                <a:spcPts val="900"/>
              </a:spcBef>
              <a:spcAft>
                <a:spcPts val="0"/>
              </a:spcAft>
              <a:buClrTx/>
              <a:buSzTx/>
              <a:tabLst/>
              <a:defRPr/>
            </a:pPr>
            <a:r>
              <a:rPr lang="en-US" sz="2800" b="1" dirty="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CTE Pathway</a:t>
            </a: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
        <p:nvSpPr>
          <p:cNvPr id="11" name="Subtitle 4">
            <a:extLst>
              <a:ext uri="{FF2B5EF4-FFF2-40B4-BE49-F238E27FC236}">
                <a16:creationId xmlns="" xmlns:a16="http://schemas.microsoft.com/office/drawing/2014/main" id="{6464D275-476D-4595-974D-CA6A09F92EEE}"/>
              </a:ext>
            </a:extLst>
          </p:cNvPr>
          <p:cNvSpPr txBox="1">
            <a:spLocks/>
          </p:cNvSpPr>
          <p:nvPr/>
        </p:nvSpPr>
        <p:spPr>
          <a:xfrm rot="21068605">
            <a:off x="5495071" y="5633177"/>
            <a:ext cx="2638865" cy="457200"/>
          </a:xfrm>
          <a:prstGeom prst="rect">
            <a:avLst/>
          </a:prstGeom>
          <a:solidFill>
            <a:srgbClr val="FFC000"/>
          </a:solidFill>
          <a:ln>
            <a:solidFill>
              <a:schemeClr val="tx1"/>
            </a:solidFill>
          </a:ln>
          <a:scene3d>
            <a:camera prst="orthographicFront"/>
            <a:lightRig rig="threePt" dir="t"/>
          </a:scene3d>
          <a:sp3d>
            <a:bevelT/>
          </a:sp3d>
        </p:spPr>
        <p:txBody>
          <a:bodyPr vert="horz" lIns="91440" tIns="45720" rIns="91440" bIns="45720" rtlCol="0">
            <a:noAutofit/>
          </a:bodyPr>
          <a:lstStyle>
            <a:lvl1pPr marL="0" indent="0" algn="l" defTabSz="685800" rtl="0" eaLnBrk="1" latinLnBrk="0" hangingPunct="1">
              <a:lnSpc>
                <a:spcPct val="90000"/>
              </a:lnSpc>
              <a:spcBef>
                <a:spcPts val="90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60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9pPr>
          </a:lstStyle>
          <a:p>
            <a:pPr marR="0" lvl="0" algn="ctr" defTabSz="685800" rtl="0" eaLnBrk="1" fontAlgn="auto" latinLnBrk="0" hangingPunct="1">
              <a:lnSpc>
                <a:spcPct val="90000"/>
              </a:lnSpc>
              <a:spcBef>
                <a:spcPts val="900"/>
              </a:spcBef>
              <a:spcAft>
                <a:spcPts val="0"/>
              </a:spcAft>
              <a:buClrTx/>
              <a:buSzTx/>
              <a:tabLst/>
              <a:defRPr/>
            </a:pPr>
            <a:r>
              <a:rPr lang="en-US" sz="2800" b="1" dirty="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Work Product</a:t>
            </a: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
        <p:nvSpPr>
          <p:cNvPr id="12" name="Subtitle 4">
            <a:extLst>
              <a:ext uri="{FF2B5EF4-FFF2-40B4-BE49-F238E27FC236}">
                <a16:creationId xmlns="" xmlns:a16="http://schemas.microsoft.com/office/drawing/2014/main" id="{C7F5C1D2-914A-4B89-9DFE-5595A414B661}"/>
              </a:ext>
            </a:extLst>
          </p:cNvPr>
          <p:cNvSpPr txBox="1">
            <a:spLocks/>
          </p:cNvSpPr>
          <p:nvPr/>
        </p:nvSpPr>
        <p:spPr>
          <a:xfrm rot="331032">
            <a:off x="5257800" y="4216364"/>
            <a:ext cx="3453033" cy="892127"/>
          </a:xfrm>
          <a:prstGeom prst="rect">
            <a:avLst/>
          </a:prstGeom>
          <a:solidFill>
            <a:srgbClr val="FFC000"/>
          </a:solidFill>
          <a:ln>
            <a:solidFill>
              <a:schemeClr val="tx1"/>
            </a:solidFill>
          </a:ln>
          <a:scene3d>
            <a:camera prst="orthographicFront"/>
            <a:lightRig rig="threePt" dir="t"/>
          </a:scene3d>
          <a:sp3d>
            <a:bevelT/>
          </a:sp3d>
        </p:spPr>
        <p:txBody>
          <a:bodyPr vert="horz" lIns="91440" tIns="45720" rIns="91440" bIns="45720" rtlCol="0">
            <a:noAutofit/>
          </a:bodyPr>
          <a:lstStyle>
            <a:lvl1pPr marL="0" indent="0" algn="l" defTabSz="685800" rtl="0" eaLnBrk="1" latinLnBrk="0" hangingPunct="1">
              <a:lnSpc>
                <a:spcPct val="90000"/>
              </a:lnSpc>
              <a:spcBef>
                <a:spcPts val="90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60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9pPr>
          </a:lstStyle>
          <a:p>
            <a:pPr marR="0" lvl="0" algn="ctr" defTabSz="685800" rtl="0" eaLnBrk="1" fontAlgn="auto" latinLnBrk="0" hangingPunct="1">
              <a:lnSpc>
                <a:spcPct val="90000"/>
              </a:lnSpc>
              <a:spcBef>
                <a:spcPts val="900"/>
              </a:spcBef>
              <a:spcAft>
                <a:spcPts val="0"/>
              </a:spcAft>
              <a:buClrTx/>
              <a:buSzTx/>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Postsecondary Ready Competencies</a:t>
            </a:r>
          </a:p>
        </p:txBody>
      </p:sp>
      <p:sp>
        <p:nvSpPr>
          <p:cNvPr id="13" name="Subtitle 4">
            <a:extLst>
              <a:ext uri="{FF2B5EF4-FFF2-40B4-BE49-F238E27FC236}">
                <a16:creationId xmlns="" xmlns:a16="http://schemas.microsoft.com/office/drawing/2014/main" id="{2316B1E1-5EBC-45EB-97C9-1738BE041EF6}"/>
              </a:ext>
            </a:extLst>
          </p:cNvPr>
          <p:cNvSpPr txBox="1">
            <a:spLocks/>
          </p:cNvSpPr>
          <p:nvPr/>
        </p:nvSpPr>
        <p:spPr>
          <a:xfrm>
            <a:off x="381000" y="6095584"/>
            <a:ext cx="3581399" cy="457200"/>
          </a:xfrm>
          <a:prstGeom prst="rect">
            <a:avLst/>
          </a:prstGeom>
          <a:solidFill>
            <a:srgbClr val="FFC000"/>
          </a:solidFill>
          <a:ln>
            <a:solidFill>
              <a:schemeClr val="tx1"/>
            </a:solidFill>
          </a:ln>
          <a:scene3d>
            <a:camera prst="orthographicFront"/>
            <a:lightRig rig="threePt" dir="t"/>
          </a:scene3d>
          <a:sp3d>
            <a:bevelT/>
          </a:sp3d>
        </p:spPr>
        <p:txBody>
          <a:bodyPr vert="horz" lIns="91440" tIns="45720" rIns="91440" bIns="45720" rtlCol="0">
            <a:noAutofit/>
          </a:bodyPr>
          <a:lstStyle>
            <a:lvl1pPr marL="0" indent="0" algn="l" defTabSz="685800" rtl="0" eaLnBrk="1" latinLnBrk="0" hangingPunct="1">
              <a:lnSpc>
                <a:spcPct val="90000"/>
              </a:lnSpc>
              <a:spcBef>
                <a:spcPts val="90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60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9pPr>
          </a:lstStyle>
          <a:p>
            <a:pPr marR="0" lvl="0" algn="ctr" defTabSz="685800" rtl="0" eaLnBrk="1" fontAlgn="auto" latinLnBrk="0" hangingPunct="1">
              <a:lnSpc>
                <a:spcPct val="90000"/>
              </a:lnSpc>
              <a:spcBef>
                <a:spcPts val="900"/>
              </a:spcBef>
              <a:spcAft>
                <a:spcPts val="0"/>
              </a:spcAft>
              <a:buClrTx/>
              <a:buSzTx/>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Work-Based Learning</a:t>
            </a:r>
          </a:p>
        </p:txBody>
      </p:sp>
      <p:sp>
        <p:nvSpPr>
          <p:cNvPr id="16" name="Subtitle 4">
            <a:extLst>
              <a:ext uri="{FF2B5EF4-FFF2-40B4-BE49-F238E27FC236}">
                <a16:creationId xmlns="" xmlns:a16="http://schemas.microsoft.com/office/drawing/2014/main" id="{6A6B84C5-597B-4A07-8214-A5846783E05F}"/>
              </a:ext>
            </a:extLst>
          </p:cNvPr>
          <p:cNvSpPr txBox="1">
            <a:spLocks/>
          </p:cNvSpPr>
          <p:nvPr/>
        </p:nvSpPr>
        <p:spPr>
          <a:xfrm rot="21401474">
            <a:off x="2314705" y="4906669"/>
            <a:ext cx="2455197" cy="892127"/>
          </a:xfrm>
          <a:prstGeom prst="rect">
            <a:avLst/>
          </a:prstGeom>
          <a:solidFill>
            <a:srgbClr val="FFC000"/>
          </a:solidFill>
          <a:ln>
            <a:solidFill>
              <a:schemeClr val="tx1"/>
            </a:solidFill>
          </a:ln>
          <a:scene3d>
            <a:camera prst="orthographicFront"/>
            <a:lightRig rig="threePt" dir="t"/>
          </a:scene3d>
          <a:sp3d>
            <a:bevelT/>
          </a:sp3d>
        </p:spPr>
        <p:txBody>
          <a:bodyPr vert="horz" lIns="91440" tIns="45720" rIns="91440" bIns="45720" rtlCol="0">
            <a:noAutofit/>
          </a:bodyPr>
          <a:lstStyle>
            <a:lvl1pPr marL="0" indent="0" algn="l" defTabSz="685800" rtl="0" eaLnBrk="1" latinLnBrk="0" hangingPunct="1">
              <a:lnSpc>
                <a:spcPct val="90000"/>
              </a:lnSpc>
              <a:spcBef>
                <a:spcPts val="90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60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9pPr>
          </a:lstStyle>
          <a:p>
            <a:pPr marR="0" lvl="0" algn="ctr" defTabSz="685800" rtl="0" eaLnBrk="1" fontAlgn="auto" latinLnBrk="0" hangingPunct="1">
              <a:lnSpc>
                <a:spcPct val="90000"/>
              </a:lnSpc>
              <a:spcBef>
                <a:spcPts val="900"/>
              </a:spcBef>
              <a:spcAft>
                <a:spcPts val="0"/>
              </a:spcAft>
              <a:buClrTx/>
              <a:buSzTx/>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Service-Based Learning</a:t>
            </a:r>
          </a:p>
        </p:txBody>
      </p:sp>
      <p:sp>
        <p:nvSpPr>
          <p:cNvPr id="17" name="Subtitle 4">
            <a:extLst>
              <a:ext uri="{FF2B5EF4-FFF2-40B4-BE49-F238E27FC236}">
                <a16:creationId xmlns="" xmlns:a16="http://schemas.microsoft.com/office/drawing/2014/main" id="{976FDCE4-5507-4529-B774-04B0AC8C5EE7}"/>
              </a:ext>
            </a:extLst>
          </p:cNvPr>
          <p:cNvSpPr txBox="1">
            <a:spLocks/>
          </p:cNvSpPr>
          <p:nvPr/>
        </p:nvSpPr>
        <p:spPr>
          <a:xfrm>
            <a:off x="275571" y="4200489"/>
            <a:ext cx="2085987" cy="457200"/>
          </a:xfrm>
          <a:prstGeom prst="rect">
            <a:avLst/>
          </a:prstGeom>
          <a:solidFill>
            <a:srgbClr val="FFC000"/>
          </a:solidFill>
          <a:ln>
            <a:solidFill>
              <a:schemeClr val="tx1"/>
            </a:solidFill>
          </a:ln>
          <a:scene3d>
            <a:camera prst="orthographicFront"/>
            <a:lightRig rig="threePt" dir="t"/>
          </a:scene3d>
          <a:sp3d>
            <a:bevelT/>
          </a:sp3d>
        </p:spPr>
        <p:txBody>
          <a:bodyPr vert="horz" lIns="91440" tIns="45720" rIns="91440" bIns="45720" rtlCol="0">
            <a:noAutofit/>
          </a:bodyPr>
          <a:lstStyle>
            <a:lvl1pPr marL="0" indent="0" algn="l" defTabSz="685800" rtl="0" eaLnBrk="1" latinLnBrk="0" hangingPunct="1">
              <a:lnSpc>
                <a:spcPct val="90000"/>
              </a:lnSpc>
              <a:spcBef>
                <a:spcPts val="90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60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9pPr>
          </a:lstStyle>
          <a:p>
            <a:pPr marR="0" lvl="0" algn="ctr" defTabSz="685800" rtl="0" eaLnBrk="1" fontAlgn="auto" latinLnBrk="0" hangingPunct="1">
              <a:lnSpc>
                <a:spcPct val="90000"/>
              </a:lnSpc>
              <a:spcBef>
                <a:spcPts val="900"/>
              </a:spcBef>
              <a:spcAft>
                <a:spcPts val="0"/>
              </a:spcAft>
              <a:buClrTx/>
              <a:buSzTx/>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Dual Credit</a:t>
            </a:r>
          </a:p>
        </p:txBody>
      </p:sp>
      <p:pic>
        <p:nvPicPr>
          <p:cNvPr id="4" name="Picture 3" descr="A drawing of a cartoon character&#10;&#10;Description automatically generated">
            <a:extLst>
              <a:ext uri="{FF2B5EF4-FFF2-40B4-BE49-F238E27FC236}">
                <a16:creationId xmlns="" xmlns:a16="http://schemas.microsoft.com/office/drawing/2014/main" id="{C180E661-8E62-4DEB-A46E-27A7B7C3E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4316" y="151327"/>
            <a:ext cx="1905000" cy="1752600"/>
          </a:xfrm>
          <a:prstGeom prst="rect">
            <a:avLst/>
          </a:prstGeom>
        </p:spPr>
      </p:pic>
    </p:spTree>
    <p:extLst>
      <p:ext uri="{BB962C8B-B14F-4D97-AF65-F5344CB8AC3E}">
        <p14:creationId xmlns:p14="http://schemas.microsoft.com/office/powerpoint/2010/main" val="2059397056"/>
      </p:ext>
    </p:extLst>
  </p:cSld>
  <p:clrMapOvr>
    <a:masterClrMapping/>
  </p:clrMapOvr>
  <p:transition spd="med">
    <p:pull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17">
            <a:extLst>
              <a:ext uri="{FF2B5EF4-FFF2-40B4-BE49-F238E27FC236}">
                <a16:creationId xmlns=""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2C2AA8B-A53F-429C-9DEF-6AA810299F05}"/>
              </a:ext>
            </a:extLst>
          </p:cNvPr>
          <p:cNvSpPr>
            <a:spLocks noGrp="1"/>
          </p:cNvSpPr>
          <p:nvPr>
            <p:ph type="title"/>
          </p:nvPr>
        </p:nvSpPr>
        <p:spPr>
          <a:xfrm>
            <a:off x="381000" y="643467"/>
            <a:ext cx="8408193" cy="744836"/>
          </a:xfrm>
        </p:spPr>
        <p:txBody>
          <a:bodyPr vert="horz" lIns="91440" tIns="45720" rIns="91440" bIns="45720" rtlCol="0" anchor="ctr">
            <a:normAutofit/>
            <a:scene3d>
              <a:camera prst="orthographicFront"/>
              <a:lightRig rig="threePt" dir="t"/>
            </a:scene3d>
            <a:sp3d extrusionH="57150">
              <a:bevelT w="38100" h="38100"/>
            </a:sp3d>
          </a:bodyPr>
          <a:lstStyle/>
          <a:p>
            <a:pPr>
              <a:lnSpc>
                <a:spcPct val="90000"/>
              </a:lnSpc>
            </a:pPr>
            <a:r>
              <a:rPr lang="en-US" sz="2800" kern="1200" dirty="0">
                <a:solidFill>
                  <a:schemeClr val="bg1"/>
                </a:solidFill>
                <a:latin typeface="+mj-lt"/>
                <a:ea typeface="+mj-ea"/>
                <a:cs typeface="+mj-cs"/>
              </a:rPr>
              <a:t>CAREER CLUSTERS - 16 National Career Clusters</a:t>
            </a:r>
          </a:p>
        </p:txBody>
      </p:sp>
      <p:pic>
        <p:nvPicPr>
          <p:cNvPr id="29" name="Content Placeholder 7" descr="A screenshot of a cell phone&#10;&#10;Description automatically generated">
            <a:extLst>
              <a:ext uri="{FF2B5EF4-FFF2-40B4-BE49-F238E27FC236}">
                <a16:creationId xmlns="" xmlns:a16="http://schemas.microsoft.com/office/drawing/2014/main" id="{1A553E93-9D91-4735-928B-1F7E2BE9EC0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1219200"/>
            <a:ext cx="8915400" cy="5536439"/>
          </a:xfrm>
          <a:prstGeom prst="rect">
            <a:avLst/>
          </a:prstGeom>
        </p:spPr>
      </p:pic>
    </p:spTree>
    <p:extLst>
      <p:ext uri="{BB962C8B-B14F-4D97-AF65-F5344CB8AC3E}">
        <p14:creationId xmlns:p14="http://schemas.microsoft.com/office/powerpoint/2010/main" val="1329836854"/>
      </p:ext>
    </p:extLst>
  </p:cSld>
  <p:clrMapOvr>
    <a:masterClrMapping/>
  </p:clrMapOvr>
  <p:transition spd="med">
    <p:pull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05"/>
        <p:cNvGrpSpPr/>
        <p:nvPr/>
      </p:nvGrpSpPr>
      <p:grpSpPr>
        <a:xfrm>
          <a:off x="0" y="0"/>
          <a:ext cx="0" cy="0"/>
          <a:chOff x="0" y="0"/>
          <a:chExt cx="0" cy="0"/>
        </a:xfrm>
      </p:grpSpPr>
      <p:sp>
        <p:nvSpPr>
          <p:cNvPr id="818" name="Google Shape;818;p62"/>
          <p:cNvSpPr txBox="1"/>
          <p:nvPr/>
        </p:nvSpPr>
        <p:spPr>
          <a:xfrm>
            <a:off x="237642" y="1645722"/>
            <a:ext cx="8608903" cy="2469077"/>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2400" b="1" dirty="0">
                <a:solidFill>
                  <a:schemeClr val="accent4">
                    <a:lumMod val="75000"/>
                  </a:schemeClr>
                </a:solidFill>
                <a:latin typeface="Berlin Sans FB Demi" panose="020E0802020502020306" pitchFamily="34" charset="0"/>
                <a:ea typeface="Oswald"/>
                <a:cs typeface="Oswald"/>
                <a:sym typeface="Oswald"/>
              </a:rPr>
              <a:t>CTE Pathway – Career &amp; Technical Education Pathway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400" b="0" i="0" u="none" strike="noStrike" kern="1200" cap="none" spc="0" normalizeH="0" baseline="0" noProof="0" dirty="0">
                <a:ln>
                  <a:noFill/>
                </a:ln>
                <a:uLnTx/>
                <a:uFillTx/>
                <a:latin typeface="Berlin Sans FB" panose="020E0602020502020306" pitchFamily="34" charset="0"/>
                <a:ea typeface="Oswald"/>
                <a:cs typeface="Oswald"/>
                <a:sym typeface="Oswald"/>
              </a:rPr>
              <a:t>A Career Pathway is a series of classes focused on a </a:t>
            </a:r>
            <a:r>
              <a:rPr kumimoji="0" lang="en-US" sz="2400" b="0" i="0" u="none" strike="noStrike" kern="1200" cap="none" spc="0" normalizeH="0" baseline="0" noProof="0" dirty="0">
                <a:ln>
                  <a:noFill/>
                </a:ln>
                <a:uLnTx/>
                <a:uFillTx/>
                <a:latin typeface="Berlin Sans FB" panose="020E0602020502020306" pitchFamily="34" charset="0"/>
                <a:ea typeface="Oswald"/>
                <a:cs typeface="Oswald"/>
                <a:sym typeface="Oswald"/>
              </a:rPr>
              <a:t>specific career field.  These classes provide opportunities for students to learn about a career area and may include dual credit options, industry certification, and/or work-based learning experiences through internships or job placement</a:t>
            </a:r>
            <a:r>
              <a:rPr kumimoji="0" lang="en-US" sz="2400" b="0" i="0" u="none" strike="noStrike" kern="1200" cap="none" spc="0" normalizeH="0" baseline="0" noProof="0" dirty="0">
                <a:ln>
                  <a:noFill/>
                </a:ln>
                <a:solidFill>
                  <a:srgbClr val="C00000"/>
                </a:solidFill>
                <a:uLnTx/>
                <a:uFillTx/>
                <a:latin typeface="Berlin Sans FB" panose="020E0602020502020306" pitchFamily="34" charset="0"/>
                <a:ea typeface="Oswald"/>
                <a:cs typeface="Oswald"/>
                <a:sym typeface="Oswald"/>
              </a:rPr>
              <a:t>.</a:t>
            </a:r>
            <a:endParaRPr kumimoji="0" sz="2400" b="0" i="0" u="none" strike="noStrike" kern="1200" cap="none" spc="0" normalizeH="0" baseline="0" noProof="0" dirty="0">
              <a:ln>
                <a:noFill/>
              </a:ln>
              <a:uLnTx/>
              <a:uFillTx/>
              <a:latin typeface="Berlin Sans FB" panose="020E0602020502020306" pitchFamily="34" charset="0"/>
              <a:ea typeface="Oswald"/>
              <a:cs typeface="Oswald"/>
              <a:sym typeface="Oswald"/>
            </a:endParaRPr>
          </a:p>
        </p:txBody>
      </p:sp>
      <p:sp>
        <p:nvSpPr>
          <p:cNvPr id="28" name="Google Shape;154;p27"/>
          <p:cNvSpPr txBox="1">
            <a:spLocks noGrp="1"/>
          </p:cNvSpPr>
          <p:nvPr>
            <p:ph type="title"/>
          </p:nvPr>
        </p:nvSpPr>
        <p:spPr>
          <a:xfrm>
            <a:off x="235297" y="255134"/>
            <a:ext cx="8611248" cy="1036850"/>
          </a:xfrm>
          <a:prstGeom prst="rect">
            <a:avLst/>
          </a:prstGeom>
          <a:noFill/>
          <a:ln>
            <a:noFill/>
          </a:ln>
        </p:spPr>
        <p:txBody>
          <a:bodyPr spcFirstLastPara="1" vert="horz" wrap="square" lIns="68575" tIns="34275" rIns="68575" bIns="34275" rtlCol="0" anchor="ctr" anchorCtr="0">
            <a:noAutofit/>
          </a:bodyPr>
          <a:lstStyle/>
          <a:p>
            <a:pPr>
              <a:spcBef>
                <a:spcPts val="0"/>
              </a:spcBef>
              <a:buClr>
                <a:schemeClr val="dk1"/>
              </a:buClr>
              <a:buSzPts val="3300"/>
            </a:pPr>
            <a:r>
              <a:rPr lang="en-US" sz="3200" b="1" dirty="0">
                <a:solidFill>
                  <a:srgbClr val="FFFFFF"/>
                </a:solidFill>
                <a:latin typeface="Berlin Sans FB Demi" panose="020E0802020502020306" pitchFamily="34" charset="0"/>
                <a:ea typeface="Oswald"/>
                <a:cs typeface="Oswald"/>
                <a:sym typeface="Oswald"/>
              </a:rPr>
              <a:t>CAREER OPTIONS—Find What Interests You! </a:t>
            </a:r>
            <a:r>
              <a:rPr lang="en" sz="3200" b="1" dirty="0">
                <a:solidFill>
                  <a:srgbClr val="FFFFFF"/>
                </a:solidFill>
                <a:latin typeface="Berlin Sans FB Demi" panose="020E0802020502020306" pitchFamily="34" charset="0"/>
                <a:ea typeface="Oswald"/>
                <a:cs typeface="Oswald"/>
                <a:sym typeface="Oswald"/>
              </a:rPr>
              <a:t> </a:t>
            </a:r>
            <a:endParaRPr sz="3200" b="1" dirty="0">
              <a:solidFill>
                <a:srgbClr val="FFFFFF"/>
              </a:solidFill>
              <a:latin typeface="Berlin Sans FB Demi" panose="020E0802020502020306" pitchFamily="34" charset="0"/>
              <a:ea typeface="Oswald"/>
              <a:cs typeface="Oswald"/>
              <a:sym typeface="Oswald"/>
            </a:endParaRPr>
          </a:p>
        </p:txBody>
      </p:sp>
      <p:sp>
        <p:nvSpPr>
          <p:cNvPr id="6" name="Content Placeholder 5"/>
          <p:cNvSpPr>
            <a:spLocks noGrp="1"/>
          </p:cNvSpPr>
          <p:nvPr>
            <p:ph sz="half" idx="2"/>
          </p:nvPr>
        </p:nvSpPr>
        <p:spPr>
          <a:xfrm>
            <a:off x="4038600" y="3589909"/>
            <a:ext cx="4560685" cy="3073754"/>
          </a:xfrm>
          <a:solidFill>
            <a:schemeClr val="accent4">
              <a:lumMod val="75000"/>
            </a:schemeClr>
          </a:solidFill>
          <a:scene3d>
            <a:camera prst="orthographicFront"/>
            <a:lightRig rig="threePt" dir="t"/>
          </a:scene3d>
          <a:sp3d>
            <a:bevelT/>
          </a:sp3d>
        </p:spPr>
        <p:txBody>
          <a:bodyPr>
            <a:normAutofit lnSpcReduction="10000"/>
          </a:bodyPr>
          <a:lstStyle/>
          <a:p>
            <a:r>
              <a:rPr lang="en-US" sz="2400" dirty="0" smtClean="0">
                <a:solidFill>
                  <a:schemeClr val="bg1"/>
                </a:solidFill>
                <a:latin typeface="Berlin Sans FB" panose="020E0602020502020306" pitchFamily="34" charset="0"/>
              </a:rPr>
              <a:t>CCMHS provides </a:t>
            </a:r>
            <a:r>
              <a:rPr lang="en-US" sz="2400" dirty="0">
                <a:solidFill>
                  <a:schemeClr val="bg1"/>
                </a:solidFill>
                <a:latin typeface="Berlin Sans FB" panose="020E0602020502020306" pitchFamily="34" charset="0"/>
              </a:rPr>
              <a:t>students numerous Career Pathway options at the school and NCAVC – North Central Area Vocational Cooperative</a:t>
            </a:r>
          </a:p>
          <a:p>
            <a:r>
              <a:rPr lang="en-US" sz="2400" dirty="0">
                <a:solidFill>
                  <a:schemeClr val="bg1"/>
                </a:solidFill>
                <a:latin typeface="Berlin Sans FB" panose="020E0602020502020306" pitchFamily="34" charset="0"/>
              </a:rPr>
              <a:t>Take advantage of these CTE Pathway courses by planning these classes into your high school schedule</a:t>
            </a:r>
          </a:p>
          <a:p>
            <a:endParaRPr lang="en-US" dirty="0"/>
          </a:p>
        </p:txBody>
      </p:sp>
      <p:pic>
        <p:nvPicPr>
          <p:cNvPr id="8" name="Picture 7" descr="A drawing of a cartoon character&#10;&#10;Description automatically generated">
            <a:extLst>
              <a:ext uri="{FF2B5EF4-FFF2-40B4-BE49-F238E27FC236}">
                <a16:creationId xmlns="" xmlns:a16="http://schemas.microsoft.com/office/drawing/2014/main" id="{DFE75DFF-B488-4955-AC5A-5C6D48CE61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4114799"/>
            <a:ext cx="1905000" cy="1752600"/>
          </a:xfrm>
          <a:prstGeom prst="rect">
            <a:avLst/>
          </a:prstGeom>
        </p:spPr>
      </p:pic>
    </p:spTree>
    <p:extLst>
      <p:ext uri="{BB962C8B-B14F-4D97-AF65-F5344CB8AC3E}">
        <p14:creationId xmlns:p14="http://schemas.microsoft.com/office/powerpoint/2010/main" val="423149959"/>
      </p:ext>
    </p:extLst>
  </p:cSld>
  <p:clrMapOvr>
    <a:masterClrMapping/>
  </p:clrMapOvr>
  <p:transition spd="med">
    <p:pull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Google Shape;473;p44"/>
          <p:cNvSpPr/>
          <p:nvPr/>
        </p:nvSpPr>
        <p:spPr>
          <a:xfrm>
            <a:off x="0" y="-26963"/>
            <a:ext cx="9144000" cy="484163"/>
          </a:xfrm>
          <a:prstGeom prst="roundRect">
            <a:avLst>
              <a:gd name="adj" fmla="val 16667"/>
            </a:avLst>
          </a:prstGeom>
          <a:solidFill>
            <a:schemeClr val="tx1"/>
          </a:solidFill>
          <a:ln>
            <a:headEnd type="none" w="sm" len="sm"/>
            <a:tailEnd type="none" w="sm" len="sm"/>
          </a:ln>
        </p:spPr>
        <p:style>
          <a:lnRef idx="0">
            <a:schemeClr val="dk1"/>
          </a:lnRef>
          <a:fillRef idx="3">
            <a:schemeClr val="dk1"/>
          </a:fillRef>
          <a:effectRef idx="3">
            <a:schemeClr val="dk1"/>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mn-cs"/>
              </a:rPr>
              <a:t>CAREER PATHWAYS – MORE OPTIONS</a:t>
            </a:r>
            <a:endParaRPr kumimoji="0"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graphicFrame>
        <p:nvGraphicFramePr>
          <p:cNvPr id="2" name="Table 1">
            <a:extLst>
              <a:ext uri="{FF2B5EF4-FFF2-40B4-BE49-F238E27FC236}">
                <a16:creationId xmlns="" xmlns:a16="http://schemas.microsoft.com/office/drawing/2014/main" id="{447C1E24-A182-4A6C-8E5C-BF49893D940F}"/>
              </a:ext>
            </a:extLst>
          </p:cNvPr>
          <p:cNvGraphicFramePr>
            <a:graphicFrameLocks noGrp="1"/>
          </p:cNvGraphicFramePr>
          <p:nvPr>
            <p:extLst>
              <p:ext uri="{D42A27DB-BD31-4B8C-83A1-F6EECF244321}">
                <p14:modId xmlns:p14="http://schemas.microsoft.com/office/powerpoint/2010/main" val="616466628"/>
              </p:ext>
            </p:extLst>
          </p:nvPr>
        </p:nvGraphicFramePr>
        <p:xfrm>
          <a:off x="228600" y="644120"/>
          <a:ext cx="8915399" cy="5850087"/>
        </p:xfrm>
        <a:graphic>
          <a:graphicData uri="http://schemas.openxmlformats.org/drawingml/2006/table">
            <a:tbl>
              <a:tblPr firstRow="1" firstCol="1" bandRow="1"/>
              <a:tblGrid>
                <a:gridCol w="2856390">
                  <a:extLst>
                    <a:ext uri="{9D8B030D-6E8A-4147-A177-3AD203B41FA5}">
                      <a16:colId xmlns="" xmlns:a16="http://schemas.microsoft.com/office/drawing/2014/main" val="4052341019"/>
                    </a:ext>
                  </a:extLst>
                </a:gridCol>
                <a:gridCol w="4760650">
                  <a:extLst>
                    <a:ext uri="{9D8B030D-6E8A-4147-A177-3AD203B41FA5}">
                      <a16:colId xmlns="" xmlns:a16="http://schemas.microsoft.com/office/drawing/2014/main" val="2616851689"/>
                    </a:ext>
                  </a:extLst>
                </a:gridCol>
                <a:gridCol w="1298359">
                  <a:extLst>
                    <a:ext uri="{9D8B030D-6E8A-4147-A177-3AD203B41FA5}">
                      <a16:colId xmlns="" xmlns:a16="http://schemas.microsoft.com/office/drawing/2014/main" val="3406581835"/>
                    </a:ext>
                  </a:extLst>
                </a:gridCol>
              </a:tblGrid>
              <a:tr h="381000">
                <a:tc>
                  <a:txBody>
                    <a:bodyPr/>
                    <a:lstStyle/>
                    <a:p>
                      <a:pPr marL="0" marR="0" algn="ctr">
                        <a:spcBef>
                          <a:spcPts val="0"/>
                        </a:spcBef>
                        <a:spcAft>
                          <a:spcPts val="0"/>
                        </a:spcAft>
                      </a:pPr>
                      <a:r>
                        <a:rPr lang="en-US" sz="1400" b="1" kern="0">
                          <a:solidFill>
                            <a:srgbClr val="C00000"/>
                          </a:solidFill>
                          <a:effectLst/>
                          <a:latin typeface="Arial" panose="020B0604020202020204" pitchFamily="34" charset="0"/>
                          <a:ea typeface="Calibri" panose="020F0502020204030204" pitchFamily="34" charset="0"/>
                          <a:cs typeface="Arial" panose="020B0604020202020204" pitchFamily="34" charset="0"/>
                        </a:rPr>
                        <a:t> </a:t>
                      </a:r>
                      <a:endParaRPr lang="en-US" sz="1400" kern="140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400" b="1" kern="0">
                          <a:solidFill>
                            <a:srgbClr val="C00000"/>
                          </a:solidFill>
                          <a:effectLst/>
                          <a:latin typeface="Arial" panose="020B0604020202020204" pitchFamily="34" charset="0"/>
                          <a:ea typeface="Calibri" panose="020F0502020204030204" pitchFamily="34" charset="0"/>
                          <a:cs typeface="Arial" panose="020B0604020202020204" pitchFamily="34" charset="0"/>
                        </a:rPr>
                        <a:t>CAREER AREA</a:t>
                      </a:r>
                      <a:endParaRPr lang="en-US" sz="1400" kern="140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a:spcBef>
                          <a:spcPts val="0"/>
                        </a:spcBef>
                        <a:spcAft>
                          <a:spcPts val="0"/>
                        </a:spcAft>
                      </a:pPr>
                      <a:r>
                        <a:rPr lang="en-US" sz="1400" b="1" kern="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endParaRPr lang="en-US" sz="1400" kern="1400" dirty="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400" b="1" kern="0" dirty="0">
                          <a:solidFill>
                            <a:srgbClr val="C00000"/>
                          </a:solidFill>
                          <a:effectLst/>
                          <a:latin typeface="Arial" panose="020B0604020202020204" pitchFamily="34" charset="0"/>
                          <a:ea typeface="Calibri" panose="020F0502020204030204" pitchFamily="34" charset="0"/>
                          <a:cs typeface="Arial" panose="020B0604020202020204" pitchFamily="34" charset="0"/>
                        </a:rPr>
                        <a:t>CAREER PATHWAY PROGRAM</a:t>
                      </a:r>
                      <a:endParaRPr lang="en-US" sz="1400" kern="1400" dirty="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a:spcBef>
                          <a:spcPts val="0"/>
                        </a:spcBef>
                        <a:spcAft>
                          <a:spcPts val="0"/>
                        </a:spcAft>
                      </a:pPr>
                      <a:r>
                        <a:rPr lang="en-US" sz="1400" b="1" kern="0" dirty="0">
                          <a:solidFill>
                            <a:srgbClr val="C00000"/>
                          </a:solidFill>
                          <a:effectLst/>
                          <a:latin typeface="Arial" panose="020B0604020202020204" pitchFamily="34" charset="0"/>
                          <a:ea typeface="Calibri" panose="020F0502020204030204" pitchFamily="34" charset="0"/>
                          <a:cs typeface="Arial" panose="020B0604020202020204" pitchFamily="34" charset="0"/>
                        </a:rPr>
                        <a:t>Program Provider</a:t>
                      </a:r>
                      <a:endParaRPr lang="en-US" sz="1400" kern="1400" dirty="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 xmlns:a16="http://schemas.microsoft.com/office/drawing/2014/main" val="3811902298"/>
                  </a:ext>
                </a:extLst>
              </a:tr>
              <a:tr h="259773">
                <a:tc>
                  <a:txBody>
                    <a:bodyPr/>
                    <a:lstStyle/>
                    <a:p>
                      <a:pPr marL="0" marR="0">
                        <a:spcBef>
                          <a:spcPts val="0"/>
                        </a:spcBef>
                        <a:spcAft>
                          <a:spcPts val="0"/>
                        </a:spcAft>
                      </a:pPr>
                      <a:r>
                        <a:rPr lang="en-US" sz="1600" kern="0">
                          <a:solidFill>
                            <a:srgbClr val="212120"/>
                          </a:solidFill>
                          <a:effectLst/>
                          <a:latin typeface="Arial" panose="020B0604020202020204" pitchFamily="34" charset="0"/>
                          <a:ea typeface="Calibri" panose="020F0502020204030204" pitchFamily="34" charset="0"/>
                          <a:cs typeface="Arial" panose="020B0604020202020204" pitchFamily="34" charset="0"/>
                        </a:rPr>
                        <a:t>Agriculture</a:t>
                      </a:r>
                      <a:endParaRPr lang="en-US" sz="1600" kern="140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a:spcBef>
                          <a:spcPts val="0"/>
                        </a:spcBef>
                        <a:spcAft>
                          <a:spcPts val="0"/>
                        </a:spcAft>
                      </a:pPr>
                      <a:r>
                        <a:rPr lang="en-US" sz="1600" kern="0">
                          <a:solidFill>
                            <a:srgbClr val="212120"/>
                          </a:solidFill>
                          <a:effectLst/>
                          <a:latin typeface="Arial" panose="020B0604020202020204" pitchFamily="34" charset="0"/>
                          <a:ea typeface="Calibri" panose="020F0502020204030204" pitchFamily="34" charset="0"/>
                          <a:cs typeface="Arial" panose="020B0604020202020204" pitchFamily="34" charset="0"/>
                        </a:rPr>
                        <a:t>Agribusiness</a:t>
                      </a:r>
                      <a:endParaRPr lang="en-US" sz="1600" kern="140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a:spcBef>
                          <a:spcPts val="0"/>
                        </a:spcBef>
                        <a:spcAft>
                          <a:spcPts val="0"/>
                        </a:spcAft>
                      </a:pPr>
                      <a:r>
                        <a:rPr lang="en-US" sz="1600" kern="0" dirty="0" smtClean="0">
                          <a:solidFill>
                            <a:srgbClr val="212120"/>
                          </a:solidFill>
                          <a:effectLst/>
                          <a:latin typeface="Arial" panose="020B0604020202020204" pitchFamily="34" charset="0"/>
                          <a:ea typeface="Calibri" panose="020F0502020204030204" pitchFamily="34" charset="0"/>
                          <a:cs typeface="Arial" panose="020B0604020202020204" pitchFamily="34" charset="0"/>
                        </a:rPr>
                        <a:t>CCMHS</a:t>
                      </a:r>
                      <a:endParaRPr lang="en-US" sz="1600" kern="1400" dirty="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 xmlns:a16="http://schemas.microsoft.com/office/drawing/2014/main" val="601997339"/>
                  </a:ext>
                </a:extLst>
              </a:tr>
              <a:tr h="259773">
                <a:tc>
                  <a:txBody>
                    <a:bodyPr/>
                    <a:lstStyle/>
                    <a:p>
                      <a:pPr marL="0" marR="0">
                        <a:spcBef>
                          <a:spcPts val="0"/>
                        </a:spcBef>
                        <a:spcAft>
                          <a:spcPts val="0"/>
                        </a:spcAft>
                      </a:pPr>
                      <a:r>
                        <a:rPr lang="en-US" sz="1600" kern="0">
                          <a:solidFill>
                            <a:srgbClr val="212120"/>
                          </a:solidFill>
                          <a:effectLst/>
                          <a:latin typeface="Arial" panose="020B0604020202020204" pitchFamily="34" charset="0"/>
                          <a:ea typeface="Calibri" panose="020F0502020204030204" pitchFamily="34" charset="0"/>
                          <a:cs typeface="Arial" panose="020B0604020202020204" pitchFamily="34" charset="0"/>
                        </a:rPr>
                        <a:t>Agriculture</a:t>
                      </a:r>
                      <a:endParaRPr lang="en-US" sz="1600" kern="140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a:spcBef>
                          <a:spcPts val="0"/>
                        </a:spcBef>
                        <a:spcAft>
                          <a:spcPts val="0"/>
                        </a:spcAft>
                      </a:pPr>
                      <a:r>
                        <a:rPr lang="en-US" sz="1600" kern="0" dirty="0">
                          <a:solidFill>
                            <a:srgbClr val="212120"/>
                          </a:solidFill>
                          <a:effectLst/>
                          <a:latin typeface="Arial" panose="020B0604020202020204" pitchFamily="34" charset="0"/>
                          <a:ea typeface="Calibri" panose="020F0502020204030204" pitchFamily="34" charset="0"/>
                          <a:cs typeface="Arial" panose="020B0604020202020204" pitchFamily="34" charset="0"/>
                        </a:rPr>
                        <a:t>Animal Science</a:t>
                      </a:r>
                      <a:endParaRPr lang="en-US" sz="1600" kern="1400" dirty="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a:spcBef>
                          <a:spcPts val="0"/>
                        </a:spcBef>
                        <a:spcAft>
                          <a:spcPts val="0"/>
                        </a:spcAft>
                      </a:pPr>
                      <a:r>
                        <a:rPr lang="en-US" sz="1600" kern="0" dirty="0" smtClean="0">
                          <a:solidFill>
                            <a:srgbClr val="212120"/>
                          </a:solidFill>
                          <a:effectLst/>
                          <a:latin typeface="Arial" panose="020B0604020202020204" pitchFamily="34" charset="0"/>
                          <a:ea typeface="Calibri" panose="020F0502020204030204" pitchFamily="34" charset="0"/>
                          <a:cs typeface="Arial" panose="020B0604020202020204" pitchFamily="34" charset="0"/>
                        </a:rPr>
                        <a:t>CCMHS</a:t>
                      </a:r>
                      <a:endParaRPr lang="en-US" sz="1600" kern="1400" dirty="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 xmlns:a16="http://schemas.microsoft.com/office/drawing/2014/main" val="2551807728"/>
                  </a:ext>
                </a:extLst>
              </a:tr>
              <a:tr h="259773">
                <a:tc>
                  <a:txBody>
                    <a:bodyPr/>
                    <a:lstStyle/>
                    <a:p>
                      <a:pPr marL="0" marR="0">
                        <a:spcBef>
                          <a:spcPts val="0"/>
                        </a:spcBef>
                        <a:spcAft>
                          <a:spcPts val="0"/>
                        </a:spcAft>
                      </a:pPr>
                      <a:r>
                        <a:rPr lang="en-US" sz="1600" kern="0">
                          <a:solidFill>
                            <a:srgbClr val="212120"/>
                          </a:solidFill>
                          <a:effectLst/>
                          <a:latin typeface="Arial" panose="020B0604020202020204" pitchFamily="34" charset="0"/>
                          <a:ea typeface="Calibri" panose="020F0502020204030204" pitchFamily="34" charset="0"/>
                          <a:cs typeface="Arial" panose="020B0604020202020204" pitchFamily="34" charset="0"/>
                        </a:rPr>
                        <a:t>Architecture &amp; Construction</a:t>
                      </a:r>
                      <a:endParaRPr lang="en-US" sz="1600" kern="140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a:spcBef>
                          <a:spcPts val="0"/>
                        </a:spcBef>
                        <a:spcAft>
                          <a:spcPts val="0"/>
                        </a:spcAft>
                      </a:pPr>
                      <a:r>
                        <a:rPr lang="en-US" sz="1600" kern="0">
                          <a:solidFill>
                            <a:srgbClr val="212120"/>
                          </a:solidFill>
                          <a:effectLst/>
                          <a:latin typeface="Arial" panose="020B0604020202020204" pitchFamily="34" charset="0"/>
                          <a:ea typeface="Calibri" panose="020F0502020204030204" pitchFamily="34" charset="0"/>
                          <a:cs typeface="Arial" panose="020B0604020202020204" pitchFamily="34" charset="0"/>
                        </a:rPr>
                        <a:t>Construction Technology </a:t>
                      </a:r>
                      <a:endParaRPr lang="en-US" sz="1600" kern="140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a:spcBef>
                          <a:spcPts val="0"/>
                        </a:spcBef>
                        <a:spcAft>
                          <a:spcPts val="0"/>
                        </a:spcAft>
                      </a:pPr>
                      <a:r>
                        <a:rPr lang="en-US" sz="1600" kern="0" dirty="0" smtClean="0">
                          <a:solidFill>
                            <a:srgbClr val="212120"/>
                          </a:solidFill>
                          <a:effectLst/>
                          <a:latin typeface="Arial" panose="020B0604020202020204" pitchFamily="34" charset="0"/>
                          <a:ea typeface="Calibri" panose="020F0502020204030204" pitchFamily="34" charset="0"/>
                          <a:cs typeface="Arial" panose="020B0604020202020204" pitchFamily="34" charset="0"/>
                        </a:rPr>
                        <a:t>NCAVC</a:t>
                      </a:r>
                      <a:endParaRPr lang="en-US" sz="1600" kern="1400" dirty="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 xmlns:a16="http://schemas.microsoft.com/office/drawing/2014/main" val="3353639876"/>
                  </a:ext>
                </a:extLst>
              </a:tr>
              <a:tr h="259773">
                <a:tc>
                  <a:txBody>
                    <a:bodyPr/>
                    <a:lstStyle/>
                    <a:p>
                      <a:pPr marL="0" marR="0">
                        <a:spcBef>
                          <a:spcPts val="0"/>
                        </a:spcBef>
                        <a:spcAft>
                          <a:spcPts val="0"/>
                        </a:spcAft>
                      </a:pPr>
                      <a:r>
                        <a:rPr lang="en-US" sz="1600" kern="1400" smtClean="0">
                          <a:solidFill>
                            <a:srgbClr val="212120"/>
                          </a:solidFill>
                          <a:effectLst/>
                          <a:latin typeface="Arial" panose="020B0604020202020204" pitchFamily="34" charset="0"/>
                          <a:ea typeface="Times New Roman" panose="02020603050405020304" pitchFamily="18" charset="0"/>
                          <a:cs typeface="Arial" panose="020B0604020202020204" pitchFamily="34" charset="0"/>
                        </a:rPr>
                        <a:t>Agriculture</a:t>
                      </a:r>
                      <a:endParaRPr lang="en-US" sz="1600" kern="1400" dirty="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a:spcBef>
                          <a:spcPts val="0"/>
                        </a:spcBef>
                        <a:spcAft>
                          <a:spcPts val="0"/>
                        </a:spcAft>
                      </a:pPr>
                      <a:r>
                        <a:rPr lang="en-US" sz="1600" kern="1400" dirty="0" smtClean="0">
                          <a:solidFill>
                            <a:srgbClr val="212120"/>
                          </a:solidFill>
                          <a:effectLst/>
                          <a:latin typeface="Arial" panose="020B0604020202020204" pitchFamily="34" charset="0"/>
                          <a:ea typeface="Times New Roman" panose="02020603050405020304" pitchFamily="18" charset="0"/>
                          <a:cs typeface="Arial" panose="020B0604020202020204" pitchFamily="34" charset="0"/>
                        </a:rPr>
                        <a:t>Food Science</a:t>
                      </a:r>
                      <a:endParaRPr lang="en-US" sz="1600" kern="1400" dirty="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a:spcBef>
                          <a:spcPts val="0"/>
                        </a:spcBef>
                        <a:spcAft>
                          <a:spcPts val="0"/>
                        </a:spcAft>
                      </a:pPr>
                      <a:r>
                        <a:rPr lang="en-US" sz="1600" kern="1400" dirty="0" smtClean="0">
                          <a:solidFill>
                            <a:srgbClr val="212120"/>
                          </a:solidFill>
                          <a:effectLst/>
                          <a:latin typeface="Arial" panose="020B0604020202020204" pitchFamily="34" charset="0"/>
                          <a:ea typeface="Times New Roman" panose="02020603050405020304" pitchFamily="18" charset="0"/>
                          <a:cs typeface="Arial" panose="020B0604020202020204" pitchFamily="34" charset="0"/>
                        </a:rPr>
                        <a:t>CCMHS</a:t>
                      </a:r>
                      <a:endParaRPr lang="en-US" sz="1600" kern="1400" dirty="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 xmlns:a16="http://schemas.microsoft.com/office/drawing/2014/main" val="2589741527"/>
                  </a:ext>
                </a:extLst>
              </a:tr>
              <a:tr h="259773">
                <a:tc>
                  <a:txBody>
                    <a:bodyPr/>
                    <a:lstStyle/>
                    <a:p>
                      <a:pPr marL="0" marR="0">
                        <a:spcBef>
                          <a:spcPts val="0"/>
                        </a:spcBef>
                        <a:spcAft>
                          <a:spcPts val="0"/>
                        </a:spcAft>
                      </a:pPr>
                      <a:r>
                        <a:rPr lang="en-US" sz="1600" kern="0">
                          <a:solidFill>
                            <a:srgbClr val="212120"/>
                          </a:solidFill>
                          <a:effectLst/>
                          <a:latin typeface="Arial" panose="020B0604020202020204" pitchFamily="34" charset="0"/>
                          <a:ea typeface="Calibri" panose="020F0502020204030204" pitchFamily="34" charset="0"/>
                          <a:cs typeface="Arial" panose="020B0604020202020204" pitchFamily="34" charset="0"/>
                        </a:rPr>
                        <a:t>Business &amp; Marketing</a:t>
                      </a:r>
                      <a:endParaRPr lang="en-US" sz="1600" kern="140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a:spcBef>
                          <a:spcPts val="0"/>
                        </a:spcBef>
                        <a:spcAft>
                          <a:spcPts val="0"/>
                        </a:spcAft>
                      </a:pPr>
                      <a:r>
                        <a:rPr lang="en-US" sz="1600" kern="0" dirty="0">
                          <a:solidFill>
                            <a:srgbClr val="212120"/>
                          </a:solidFill>
                          <a:effectLst/>
                          <a:latin typeface="Arial" panose="020B0604020202020204" pitchFamily="34" charset="0"/>
                          <a:ea typeface="Calibri" panose="020F0502020204030204" pitchFamily="34" charset="0"/>
                          <a:cs typeface="Arial" panose="020B0604020202020204" pitchFamily="34" charset="0"/>
                        </a:rPr>
                        <a:t>Entrepreneurship &amp; Management Focus </a:t>
                      </a:r>
                      <a:endParaRPr lang="en-US" sz="1600" kern="1400" dirty="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a:spcBef>
                          <a:spcPts val="0"/>
                        </a:spcBef>
                        <a:spcAft>
                          <a:spcPts val="0"/>
                        </a:spcAft>
                      </a:pPr>
                      <a:r>
                        <a:rPr lang="en-US" sz="1600" kern="0" dirty="0" smtClean="0">
                          <a:solidFill>
                            <a:srgbClr val="212120"/>
                          </a:solidFill>
                          <a:effectLst/>
                          <a:latin typeface="Arial" panose="020B0604020202020204" pitchFamily="34" charset="0"/>
                          <a:ea typeface="Calibri" panose="020F0502020204030204" pitchFamily="34" charset="0"/>
                          <a:cs typeface="Arial" panose="020B0604020202020204" pitchFamily="34" charset="0"/>
                        </a:rPr>
                        <a:t>CCMHS</a:t>
                      </a:r>
                      <a:endParaRPr lang="en-US" sz="1600" kern="1400" dirty="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 xmlns:a16="http://schemas.microsoft.com/office/drawing/2014/main" val="2781373746"/>
                  </a:ext>
                </a:extLst>
              </a:tr>
              <a:tr h="259773">
                <a:tc>
                  <a:txBody>
                    <a:bodyPr/>
                    <a:lstStyle/>
                    <a:p>
                      <a:pPr marL="0" marR="0">
                        <a:spcBef>
                          <a:spcPts val="0"/>
                        </a:spcBef>
                        <a:spcAft>
                          <a:spcPts val="0"/>
                        </a:spcAft>
                      </a:pPr>
                      <a:r>
                        <a:rPr lang="en-US" sz="1600" kern="0">
                          <a:solidFill>
                            <a:srgbClr val="212120"/>
                          </a:solidFill>
                          <a:effectLst/>
                          <a:latin typeface="Arial" panose="020B0604020202020204" pitchFamily="34" charset="0"/>
                          <a:ea typeface="Calibri" panose="020F0502020204030204" pitchFamily="34" charset="0"/>
                          <a:cs typeface="Arial" panose="020B0604020202020204" pitchFamily="34" charset="0"/>
                        </a:rPr>
                        <a:t>Education &amp; Training</a:t>
                      </a:r>
                      <a:endParaRPr lang="en-US" sz="1600" kern="140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a:spcBef>
                          <a:spcPts val="0"/>
                        </a:spcBef>
                        <a:spcAft>
                          <a:spcPts val="0"/>
                        </a:spcAft>
                      </a:pPr>
                      <a:r>
                        <a:rPr lang="en-US" sz="1600" kern="0" dirty="0">
                          <a:solidFill>
                            <a:srgbClr val="212120"/>
                          </a:solidFill>
                          <a:effectLst/>
                          <a:latin typeface="Arial" panose="020B0604020202020204" pitchFamily="34" charset="0"/>
                          <a:ea typeface="Calibri" panose="020F0502020204030204" pitchFamily="34" charset="0"/>
                          <a:cs typeface="Arial" panose="020B0604020202020204" pitchFamily="34" charset="0"/>
                        </a:rPr>
                        <a:t>Early Childhood Education &amp; Services</a:t>
                      </a:r>
                      <a:endParaRPr lang="en-US" sz="1600" kern="1400" dirty="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a:spcBef>
                          <a:spcPts val="0"/>
                        </a:spcBef>
                        <a:spcAft>
                          <a:spcPts val="0"/>
                        </a:spcAft>
                      </a:pPr>
                      <a:r>
                        <a:rPr lang="en-US" sz="1600" kern="0" dirty="0" smtClean="0">
                          <a:solidFill>
                            <a:srgbClr val="212120"/>
                          </a:solidFill>
                          <a:effectLst/>
                          <a:latin typeface="Arial" panose="020B0604020202020204" pitchFamily="34" charset="0"/>
                          <a:ea typeface="Calibri" panose="020F0502020204030204" pitchFamily="34" charset="0"/>
                          <a:cs typeface="Arial" panose="020B0604020202020204" pitchFamily="34" charset="0"/>
                        </a:rPr>
                        <a:t>NCAVC</a:t>
                      </a:r>
                      <a:endParaRPr lang="en-US" sz="1600" kern="1400" dirty="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 xmlns:a16="http://schemas.microsoft.com/office/drawing/2014/main" val="1364727515"/>
                  </a:ext>
                </a:extLst>
              </a:tr>
              <a:tr h="259773">
                <a:tc>
                  <a:txBody>
                    <a:bodyPr/>
                    <a:lstStyle/>
                    <a:p>
                      <a:pPr marL="0" marR="0">
                        <a:spcBef>
                          <a:spcPts val="0"/>
                        </a:spcBef>
                        <a:spcAft>
                          <a:spcPts val="0"/>
                        </a:spcAft>
                      </a:pPr>
                      <a:r>
                        <a:rPr lang="en-US" sz="1600" kern="0">
                          <a:solidFill>
                            <a:srgbClr val="212120"/>
                          </a:solidFill>
                          <a:effectLst/>
                          <a:latin typeface="Arial" panose="020B0604020202020204" pitchFamily="34" charset="0"/>
                          <a:ea typeface="Calibri" panose="020F0502020204030204" pitchFamily="34" charset="0"/>
                          <a:cs typeface="Arial" panose="020B0604020202020204" pitchFamily="34" charset="0"/>
                        </a:rPr>
                        <a:t>Education &amp; Training</a:t>
                      </a:r>
                      <a:endParaRPr lang="en-US" sz="1600" kern="140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a:spcBef>
                          <a:spcPts val="0"/>
                        </a:spcBef>
                        <a:spcAft>
                          <a:spcPts val="0"/>
                        </a:spcAft>
                      </a:pPr>
                      <a:r>
                        <a:rPr lang="en-US" sz="1600" kern="0">
                          <a:solidFill>
                            <a:srgbClr val="212120"/>
                          </a:solidFill>
                          <a:effectLst/>
                          <a:latin typeface="Arial" panose="020B0604020202020204" pitchFamily="34" charset="0"/>
                          <a:ea typeface="Calibri" panose="020F0502020204030204" pitchFamily="34" charset="0"/>
                          <a:cs typeface="Arial" panose="020B0604020202020204" pitchFamily="34" charset="0"/>
                        </a:rPr>
                        <a:t>Education Careers</a:t>
                      </a:r>
                      <a:endParaRPr lang="en-US" sz="1600" kern="140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a:spcBef>
                          <a:spcPts val="0"/>
                        </a:spcBef>
                        <a:spcAft>
                          <a:spcPts val="0"/>
                        </a:spcAft>
                      </a:pPr>
                      <a:r>
                        <a:rPr lang="en-US" sz="1600" kern="0" dirty="0" smtClean="0">
                          <a:solidFill>
                            <a:srgbClr val="212120"/>
                          </a:solidFill>
                          <a:effectLst/>
                          <a:latin typeface="Arial" panose="020B0604020202020204" pitchFamily="34" charset="0"/>
                          <a:ea typeface="Calibri" panose="020F0502020204030204" pitchFamily="34" charset="0"/>
                          <a:cs typeface="Arial" panose="020B0604020202020204" pitchFamily="34" charset="0"/>
                        </a:rPr>
                        <a:t>NCAVC</a:t>
                      </a:r>
                      <a:endParaRPr lang="en-US" sz="1600" kern="1400" dirty="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 xmlns:a16="http://schemas.microsoft.com/office/drawing/2014/main" val="1066377074"/>
                  </a:ext>
                </a:extLst>
              </a:tr>
              <a:tr h="259773">
                <a:tc>
                  <a:txBody>
                    <a:bodyPr/>
                    <a:lstStyle/>
                    <a:p>
                      <a:pPr marL="0" marR="0">
                        <a:spcBef>
                          <a:spcPts val="0"/>
                        </a:spcBef>
                        <a:spcAft>
                          <a:spcPts val="0"/>
                        </a:spcAft>
                      </a:pPr>
                      <a:endParaRPr lang="en-US" sz="1600" kern="1400" dirty="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a:spcBef>
                          <a:spcPts val="0"/>
                        </a:spcBef>
                        <a:spcAft>
                          <a:spcPts val="0"/>
                        </a:spcAft>
                      </a:pPr>
                      <a:endParaRPr lang="en-US" sz="1600" kern="1400" dirty="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a:spcBef>
                          <a:spcPts val="0"/>
                        </a:spcBef>
                        <a:spcAft>
                          <a:spcPts val="0"/>
                        </a:spcAft>
                      </a:pPr>
                      <a:endParaRPr lang="en-US" sz="1600" kern="1400" dirty="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 xmlns:a16="http://schemas.microsoft.com/office/drawing/2014/main" val="3561700020"/>
                  </a:ext>
                </a:extLst>
              </a:tr>
              <a:tr h="259773">
                <a:tc>
                  <a:txBody>
                    <a:bodyPr/>
                    <a:lstStyle/>
                    <a:p>
                      <a:pPr marL="0" marR="0">
                        <a:spcBef>
                          <a:spcPts val="0"/>
                        </a:spcBef>
                        <a:spcAft>
                          <a:spcPts val="0"/>
                        </a:spcAft>
                      </a:pPr>
                      <a:r>
                        <a:rPr lang="en-US" sz="1600" kern="0">
                          <a:solidFill>
                            <a:srgbClr val="212120"/>
                          </a:solidFill>
                          <a:effectLst/>
                          <a:latin typeface="Arial" panose="020B0604020202020204" pitchFamily="34" charset="0"/>
                          <a:ea typeface="Calibri" panose="020F0502020204030204" pitchFamily="34" charset="0"/>
                          <a:cs typeface="Arial" panose="020B0604020202020204" pitchFamily="34" charset="0"/>
                        </a:rPr>
                        <a:t>Health Science</a:t>
                      </a:r>
                      <a:endParaRPr lang="en-US" sz="1600" kern="140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a:spcBef>
                          <a:spcPts val="0"/>
                        </a:spcBef>
                        <a:spcAft>
                          <a:spcPts val="0"/>
                        </a:spcAft>
                      </a:pPr>
                      <a:r>
                        <a:rPr lang="en-US" sz="1600" kern="0">
                          <a:solidFill>
                            <a:srgbClr val="212120"/>
                          </a:solidFill>
                          <a:effectLst/>
                          <a:latin typeface="Arial" panose="020B0604020202020204" pitchFamily="34" charset="0"/>
                          <a:ea typeface="Calibri" panose="020F0502020204030204" pitchFamily="34" charset="0"/>
                          <a:cs typeface="Arial" panose="020B0604020202020204" pitchFamily="34" charset="0"/>
                        </a:rPr>
                        <a:t>Health Science Careers</a:t>
                      </a:r>
                      <a:endParaRPr lang="en-US" sz="1600" kern="140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a:spcBef>
                          <a:spcPts val="0"/>
                        </a:spcBef>
                        <a:spcAft>
                          <a:spcPts val="0"/>
                        </a:spcAft>
                      </a:pPr>
                      <a:r>
                        <a:rPr lang="en-US" sz="1600" kern="0" dirty="0" smtClean="0">
                          <a:solidFill>
                            <a:srgbClr val="212120"/>
                          </a:solidFill>
                          <a:effectLst/>
                          <a:latin typeface="Arial" panose="020B0604020202020204" pitchFamily="34" charset="0"/>
                          <a:ea typeface="Calibri" panose="020F0502020204030204" pitchFamily="34" charset="0"/>
                          <a:cs typeface="Arial" panose="020B0604020202020204" pitchFamily="34" charset="0"/>
                        </a:rPr>
                        <a:t>NCAVC</a:t>
                      </a:r>
                      <a:endParaRPr lang="en-US" sz="1600" kern="1400" dirty="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 xmlns:a16="http://schemas.microsoft.com/office/drawing/2014/main" val="508605155"/>
                  </a:ext>
                </a:extLst>
              </a:tr>
              <a:tr h="259773">
                <a:tc>
                  <a:txBody>
                    <a:bodyPr/>
                    <a:lstStyle/>
                    <a:p>
                      <a:pPr marL="0" marR="0">
                        <a:spcBef>
                          <a:spcPts val="0"/>
                        </a:spcBef>
                        <a:spcAft>
                          <a:spcPts val="0"/>
                        </a:spcAft>
                      </a:pPr>
                      <a:endParaRPr lang="en-US" sz="1600" kern="1400" dirty="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a:spcBef>
                          <a:spcPts val="0"/>
                        </a:spcBef>
                        <a:spcAft>
                          <a:spcPts val="0"/>
                        </a:spcAft>
                      </a:pPr>
                      <a:endParaRPr lang="en-US" sz="1600" kern="1400" dirty="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a:spcBef>
                          <a:spcPts val="0"/>
                        </a:spcBef>
                        <a:spcAft>
                          <a:spcPts val="0"/>
                        </a:spcAft>
                      </a:pPr>
                      <a:endParaRPr lang="en-US" sz="1600" kern="1400" dirty="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 xmlns:a16="http://schemas.microsoft.com/office/drawing/2014/main" val="579368612"/>
                  </a:ext>
                </a:extLst>
              </a:tr>
              <a:tr h="259773">
                <a:tc>
                  <a:txBody>
                    <a:bodyPr/>
                    <a:lstStyle/>
                    <a:p>
                      <a:pPr marL="0" marR="0">
                        <a:spcBef>
                          <a:spcPts val="0"/>
                        </a:spcBef>
                        <a:spcAft>
                          <a:spcPts val="0"/>
                        </a:spcAft>
                      </a:pPr>
                      <a:r>
                        <a:rPr lang="en-US" sz="1600" kern="0" smtClean="0">
                          <a:solidFill>
                            <a:srgbClr val="212120"/>
                          </a:solidFill>
                          <a:effectLst/>
                          <a:latin typeface="Arial" panose="020B0604020202020204" pitchFamily="34" charset="0"/>
                          <a:ea typeface="Calibri" panose="020F0502020204030204" pitchFamily="34" charset="0"/>
                          <a:cs typeface="Arial" panose="020B0604020202020204" pitchFamily="34" charset="0"/>
                        </a:rPr>
                        <a:t>Hospitality &amp; Human Services</a:t>
                      </a:r>
                      <a:endParaRPr lang="en-US" sz="1600" kern="1400" dirty="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a:spcBef>
                          <a:spcPts val="0"/>
                        </a:spcBef>
                        <a:spcAft>
                          <a:spcPts val="0"/>
                        </a:spcAft>
                      </a:pPr>
                      <a:r>
                        <a:rPr lang="en-US" sz="1600" kern="0" smtClean="0">
                          <a:solidFill>
                            <a:srgbClr val="212120"/>
                          </a:solidFill>
                          <a:effectLst/>
                          <a:latin typeface="Arial" panose="020B0604020202020204" pitchFamily="34" charset="0"/>
                          <a:ea typeface="Calibri" panose="020F0502020204030204" pitchFamily="34" charset="0"/>
                          <a:cs typeface="Arial" panose="020B0604020202020204" pitchFamily="34" charset="0"/>
                        </a:rPr>
                        <a:t>Culinary Arts</a:t>
                      </a:r>
                      <a:endParaRPr lang="en-US" sz="1600" kern="140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a:spcBef>
                          <a:spcPts val="0"/>
                        </a:spcBef>
                        <a:spcAft>
                          <a:spcPts val="0"/>
                        </a:spcAft>
                      </a:pPr>
                      <a:r>
                        <a:rPr lang="en-US" sz="1600" kern="0" dirty="0" smtClean="0">
                          <a:solidFill>
                            <a:srgbClr val="212120"/>
                          </a:solidFill>
                          <a:effectLst/>
                          <a:latin typeface="Arial" panose="020B0604020202020204" pitchFamily="34" charset="0"/>
                          <a:ea typeface="Calibri" panose="020F0502020204030204" pitchFamily="34" charset="0"/>
                          <a:cs typeface="Arial" panose="020B0604020202020204" pitchFamily="34" charset="0"/>
                        </a:rPr>
                        <a:t>NCAVC</a:t>
                      </a:r>
                      <a:endParaRPr lang="en-US" sz="1600" kern="1400" dirty="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 xmlns:a16="http://schemas.microsoft.com/office/drawing/2014/main" val="4115723726"/>
                  </a:ext>
                </a:extLst>
              </a:tr>
              <a:tr h="259773">
                <a:tc>
                  <a:txBody>
                    <a:bodyPr/>
                    <a:lstStyle/>
                    <a:p>
                      <a:pPr marL="0" marR="0">
                        <a:spcBef>
                          <a:spcPts val="0"/>
                        </a:spcBef>
                        <a:spcAft>
                          <a:spcPts val="0"/>
                        </a:spcAft>
                      </a:pPr>
                      <a:endParaRPr lang="en-US" sz="1600" kern="1400" dirty="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a:spcBef>
                          <a:spcPts val="0"/>
                        </a:spcBef>
                        <a:spcAft>
                          <a:spcPts val="0"/>
                        </a:spcAft>
                      </a:pPr>
                      <a:endParaRPr lang="en-US" sz="1600" kern="1400" dirty="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a:spcBef>
                          <a:spcPts val="0"/>
                        </a:spcBef>
                        <a:spcAft>
                          <a:spcPts val="0"/>
                        </a:spcAft>
                      </a:pPr>
                      <a:endParaRPr lang="en-US" sz="1600" kern="1400" dirty="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 xmlns:a16="http://schemas.microsoft.com/office/drawing/2014/main" val="2819756579"/>
                  </a:ext>
                </a:extLst>
              </a:tr>
              <a:tr h="259773">
                <a:tc>
                  <a:txBody>
                    <a:bodyPr/>
                    <a:lstStyle/>
                    <a:p>
                      <a:pPr marL="0" marR="0">
                        <a:spcBef>
                          <a:spcPts val="0"/>
                        </a:spcBef>
                        <a:spcAft>
                          <a:spcPts val="0"/>
                        </a:spcAft>
                      </a:pPr>
                      <a:endParaRPr lang="en-US" sz="1600" kern="1400" dirty="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a:spcBef>
                          <a:spcPts val="0"/>
                        </a:spcBef>
                        <a:spcAft>
                          <a:spcPts val="0"/>
                        </a:spcAft>
                      </a:pPr>
                      <a:endParaRPr lang="en-US" sz="1600" kern="140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a:spcBef>
                          <a:spcPts val="0"/>
                        </a:spcBef>
                        <a:spcAft>
                          <a:spcPts val="0"/>
                        </a:spcAft>
                      </a:pPr>
                      <a:endParaRPr lang="en-US" sz="1600" kern="1400" dirty="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 xmlns:a16="http://schemas.microsoft.com/office/drawing/2014/main" val="782310264"/>
                  </a:ext>
                </a:extLst>
              </a:tr>
              <a:tr h="259773">
                <a:tc>
                  <a:txBody>
                    <a:bodyPr/>
                    <a:lstStyle/>
                    <a:p>
                      <a:pPr marL="0" marR="0">
                        <a:spcBef>
                          <a:spcPts val="0"/>
                        </a:spcBef>
                        <a:spcAft>
                          <a:spcPts val="0"/>
                        </a:spcAft>
                      </a:pPr>
                      <a:r>
                        <a:rPr lang="en-US" sz="1600" kern="0">
                          <a:solidFill>
                            <a:srgbClr val="212120"/>
                          </a:solidFill>
                          <a:effectLst/>
                          <a:latin typeface="Arial" panose="020B0604020202020204" pitchFamily="34" charset="0"/>
                          <a:ea typeface="Calibri" panose="020F0502020204030204" pitchFamily="34" charset="0"/>
                          <a:cs typeface="Arial" panose="020B0604020202020204" pitchFamily="34" charset="0"/>
                        </a:rPr>
                        <a:t>Information Technology</a:t>
                      </a:r>
                      <a:endParaRPr lang="en-US" sz="1600" kern="140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a:spcBef>
                          <a:spcPts val="0"/>
                        </a:spcBef>
                        <a:spcAft>
                          <a:spcPts val="0"/>
                        </a:spcAft>
                      </a:pPr>
                      <a:r>
                        <a:rPr lang="en-US" sz="1600" kern="0">
                          <a:solidFill>
                            <a:srgbClr val="212120"/>
                          </a:solidFill>
                          <a:effectLst/>
                          <a:latin typeface="Arial" panose="020B0604020202020204" pitchFamily="34" charset="0"/>
                          <a:ea typeface="Calibri" panose="020F0502020204030204" pitchFamily="34" charset="0"/>
                          <a:cs typeface="Arial" panose="020B0604020202020204" pitchFamily="34" charset="0"/>
                        </a:rPr>
                        <a:t>Networking</a:t>
                      </a:r>
                      <a:endParaRPr lang="en-US" sz="1600" kern="140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a:spcBef>
                          <a:spcPts val="0"/>
                        </a:spcBef>
                        <a:spcAft>
                          <a:spcPts val="0"/>
                        </a:spcAft>
                      </a:pPr>
                      <a:r>
                        <a:rPr lang="en-US" sz="1600" kern="0" dirty="0" smtClean="0">
                          <a:solidFill>
                            <a:srgbClr val="212120"/>
                          </a:solidFill>
                          <a:effectLst/>
                          <a:latin typeface="Arial" panose="020B0604020202020204" pitchFamily="34" charset="0"/>
                          <a:ea typeface="Calibri" panose="020F0502020204030204" pitchFamily="34" charset="0"/>
                          <a:cs typeface="Arial" panose="020B0604020202020204" pitchFamily="34" charset="0"/>
                        </a:rPr>
                        <a:t>NCAVC</a:t>
                      </a:r>
                      <a:endParaRPr lang="en-US" sz="1600" kern="1400" dirty="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 xmlns:a16="http://schemas.microsoft.com/office/drawing/2014/main" val="3317289202"/>
                  </a:ext>
                </a:extLst>
              </a:tr>
              <a:tr h="259773">
                <a:tc>
                  <a:txBody>
                    <a:bodyPr/>
                    <a:lstStyle/>
                    <a:p>
                      <a:pPr marL="0" marR="0">
                        <a:spcBef>
                          <a:spcPts val="0"/>
                        </a:spcBef>
                        <a:spcAft>
                          <a:spcPts val="0"/>
                        </a:spcAft>
                      </a:pPr>
                      <a:endParaRPr lang="en-US" sz="1600" kern="1400" dirty="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a:spcBef>
                          <a:spcPts val="0"/>
                        </a:spcBef>
                        <a:spcAft>
                          <a:spcPts val="0"/>
                        </a:spcAft>
                      </a:pPr>
                      <a:endParaRPr lang="en-US" sz="1600" kern="140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a:spcBef>
                          <a:spcPts val="0"/>
                        </a:spcBef>
                        <a:spcAft>
                          <a:spcPts val="0"/>
                        </a:spcAft>
                      </a:pPr>
                      <a:endParaRPr lang="en-US" sz="1600" kern="1400" dirty="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 xmlns:a16="http://schemas.microsoft.com/office/drawing/2014/main" val="3816879916"/>
                  </a:ext>
                </a:extLst>
              </a:tr>
              <a:tr h="259773">
                <a:tc>
                  <a:txBody>
                    <a:bodyPr/>
                    <a:lstStyle/>
                    <a:p>
                      <a:pPr marL="0" marR="0">
                        <a:spcBef>
                          <a:spcPts val="0"/>
                        </a:spcBef>
                        <a:spcAft>
                          <a:spcPts val="0"/>
                        </a:spcAft>
                      </a:pPr>
                      <a:r>
                        <a:rPr lang="en-US" sz="1600" kern="0">
                          <a:solidFill>
                            <a:srgbClr val="212120"/>
                          </a:solidFill>
                          <a:effectLst/>
                          <a:latin typeface="Arial" panose="020B0604020202020204" pitchFamily="34" charset="0"/>
                          <a:ea typeface="Calibri" panose="020F0502020204030204" pitchFamily="34" charset="0"/>
                          <a:cs typeface="Arial" panose="020B0604020202020204" pitchFamily="34" charset="0"/>
                        </a:rPr>
                        <a:t>Manufacturing &amp; Logistics</a:t>
                      </a:r>
                      <a:endParaRPr lang="en-US" sz="1600" kern="140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a:spcBef>
                          <a:spcPts val="0"/>
                        </a:spcBef>
                        <a:spcAft>
                          <a:spcPts val="0"/>
                        </a:spcAft>
                      </a:pPr>
                      <a:r>
                        <a:rPr lang="en-US" sz="1600" kern="0">
                          <a:solidFill>
                            <a:srgbClr val="212120"/>
                          </a:solidFill>
                          <a:effectLst/>
                          <a:latin typeface="Arial" panose="020B0604020202020204" pitchFamily="34" charset="0"/>
                          <a:ea typeface="Calibri" panose="020F0502020204030204" pitchFamily="34" charset="0"/>
                          <a:cs typeface="Arial" panose="020B0604020202020204" pitchFamily="34" charset="0"/>
                        </a:rPr>
                        <a:t>Welding Technology</a:t>
                      </a:r>
                      <a:endParaRPr lang="en-US" sz="1600" kern="140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a:spcBef>
                          <a:spcPts val="0"/>
                        </a:spcBef>
                        <a:spcAft>
                          <a:spcPts val="0"/>
                        </a:spcAft>
                      </a:pPr>
                      <a:r>
                        <a:rPr lang="en-US" sz="1600" kern="0" dirty="0" smtClean="0">
                          <a:solidFill>
                            <a:srgbClr val="212120"/>
                          </a:solidFill>
                          <a:effectLst/>
                          <a:latin typeface="Arial" panose="020B0604020202020204" pitchFamily="34" charset="0"/>
                          <a:ea typeface="Calibri" panose="020F0502020204030204" pitchFamily="34" charset="0"/>
                          <a:cs typeface="Arial" panose="020B0604020202020204" pitchFamily="34" charset="0"/>
                        </a:rPr>
                        <a:t>NCVAC</a:t>
                      </a:r>
                      <a:endParaRPr lang="en-US" sz="1600" kern="1400" dirty="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 xmlns:a16="http://schemas.microsoft.com/office/drawing/2014/main" val="3795249702"/>
                  </a:ext>
                </a:extLst>
              </a:tr>
              <a:tr h="259773">
                <a:tc>
                  <a:txBody>
                    <a:bodyPr/>
                    <a:lstStyle/>
                    <a:p>
                      <a:pPr marL="0" marR="0">
                        <a:spcBef>
                          <a:spcPts val="0"/>
                        </a:spcBef>
                        <a:spcAft>
                          <a:spcPts val="0"/>
                        </a:spcAft>
                      </a:pPr>
                      <a:endParaRPr lang="en-US" sz="1600" kern="1400" dirty="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a:spcBef>
                          <a:spcPts val="0"/>
                        </a:spcBef>
                        <a:spcAft>
                          <a:spcPts val="0"/>
                        </a:spcAft>
                      </a:pPr>
                      <a:endParaRPr lang="en-US" sz="1600" kern="140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a:spcBef>
                          <a:spcPts val="0"/>
                        </a:spcBef>
                        <a:spcAft>
                          <a:spcPts val="0"/>
                        </a:spcAft>
                      </a:pPr>
                      <a:endParaRPr lang="en-US" sz="1600" kern="1400" dirty="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 xmlns:a16="http://schemas.microsoft.com/office/drawing/2014/main" val="1062706397"/>
                  </a:ext>
                </a:extLst>
              </a:tr>
              <a:tr h="259773">
                <a:tc>
                  <a:txBody>
                    <a:bodyPr/>
                    <a:lstStyle/>
                    <a:p>
                      <a:pPr marL="0" marR="0">
                        <a:spcBef>
                          <a:spcPts val="0"/>
                        </a:spcBef>
                        <a:spcAft>
                          <a:spcPts val="0"/>
                        </a:spcAft>
                      </a:pPr>
                      <a:r>
                        <a:rPr lang="en-US" sz="1600" kern="0" dirty="0">
                          <a:solidFill>
                            <a:srgbClr val="212120"/>
                          </a:solidFill>
                          <a:effectLst/>
                          <a:latin typeface="Arial" panose="020B0604020202020204" pitchFamily="34" charset="0"/>
                          <a:ea typeface="Calibri" panose="020F0502020204030204" pitchFamily="34" charset="0"/>
                          <a:cs typeface="Arial" panose="020B0604020202020204" pitchFamily="34" charset="0"/>
                        </a:rPr>
                        <a:t>Public Safety</a:t>
                      </a:r>
                      <a:endParaRPr lang="en-US" sz="1600" kern="1400" dirty="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a:spcBef>
                          <a:spcPts val="0"/>
                        </a:spcBef>
                        <a:spcAft>
                          <a:spcPts val="0"/>
                        </a:spcAft>
                      </a:pPr>
                      <a:r>
                        <a:rPr lang="en-US" sz="1600" kern="0" dirty="0" smtClean="0">
                          <a:solidFill>
                            <a:srgbClr val="212120"/>
                          </a:solidFill>
                          <a:effectLst/>
                          <a:latin typeface="Arial" panose="020B0604020202020204" pitchFamily="34" charset="0"/>
                          <a:ea typeface="Calibri" panose="020F0502020204030204" pitchFamily="34" charset="0"/>
                          <a:cs typeface="Arial" panose="020B0604020202020204" pitchFamily="34" charset="0"/>
                        </a:rPr>
                        <a:t>Criminal Justice</a:t>
                      </a:r>
                      <a:endParaRPr lang="en-US" sz="1600" kern="1400" dirty="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a:spcBef>
                          <a:spcPts val="0"/>
                        </a:spcBef>
                        <a:spcAft>
                          <a:spcPts val="0"/>
                        </a:spcAft>
                      </a:pPr>
                      <a:r>
                        <a:rPr lang="en-US" sz="1600" kern="0" dirty="0" smtClean="0">
                          <a:solidFill>
                            <a:srgbClr val="212120"/>
                          </a:solidFill>
                          <a:effectLst/>
                          <a:latin typeface="Arial" panose="020B0604020202020204" pitchFamily="34" charset="0"/>
                          <a:ea typeface="Calibri" panose="020F0502020204030204" pitchFamily="34" charset="0"/>
                          <a:cs typeface="Arial" panose="020B0604020202020204" pitchFamily="34" charset="0"/>
                        </a:rPr>
                        <a:t>NCAVC</a:t>
                      </a:r>
                      <a:endParaRPr lang="en-US" sz="1600" kern="1400" dirty="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 xmlns:a16="http://schemas.microsoft.com/office/drawing/2014/main" val="93145073"/>
                  </a:ext>
                </a:extLst>
              </a:tr>
              <a:tr h="259773">
                <a:tc>
                  <a:txBody>
                    <a:bodyPr/>
                    <a:lstStyle/>
                    <a:p>
                      <a:pPr marL="0" marR="0">
                        <a:spcBef>
                          <a:spcPts val="0"/>
                        </a:spcBef>
                        <a:spcAft>
                          <a:spcPts val="0"/>
                        </a:spcAft>
                      </a:pPr>
                      <a:r>
                        <a:rPr lang="en-US" sz="1600" kern="0">
                          <a:solidFill>
                            <a:srgbClr val="212120"/>
                          </a:solidFill>
                          <a:effectLst/>
                          <a:latin typeface="Arial" panose="020B0604020202020204" pitchFamily="34" charset="0"/>
                          <a:ea typeface="Calibri" panose="020F0502020204030204" pitchFamily="34" charset="0"/>
                          <a:cs typeface="Arial" panose="020B0604020202020204" pitchFamily="34" charset="0"/>
                        </a:rPr>
                        <a:t>Transportation &amp; Logistics</a:t>
                      </a:r>
                      <a:endParaRPr lang="en-US" sz="1600" kern="140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a:spcBef>
                          <a:spcPts val="0"/>
                        </a:spcBef>
                        <a:spcAft>
                          <a:spcPts val="0"/>
                        </a:spcAft>
                      </a:pPr>
                      <a:r>
                        <a:rPr lang="en-US" sz="1600" kern="0">
                          <a:solidFill>
                            <a:srgbClr val="212120"/>
                          </a:solidFill>
                          <a:effectLst/>
                          <a:latin typeface="Arial" panose="020B0604020202020204" pitchFamily="34" charset="0"/>
                          <a:ea typeface="Calibri" panose="020F0502020204030204" pitchFamily="34" charset="0"/>
                          <a:cs typeface="Arial" panose="020B0604020202020204" pitchFamily="34" charset="0"/>
                        </a:rPr>
                        <a:t>Automotive Technology</a:t>
                      </a:r>
                      <a:endParaRPr lang="en-US" sz="1600" kern="140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a:spcBef>
                          <a:spcPts val="0"/>
                        </a:spcBef>
                        <a:spcAft>
                          <a:spcPts val="0"/>
                        </a:spcAft>
                      </a:pPr>
                      <a:r>
                        <a:rPr lang="en-US" sz="1600" kern="0" dirty="0" smtClean="0">
                          <a:solidFill>
                            <a:srgbClr val="212120"/>
                          </a:solidFill>
                          <a:effectLst/>
                          <a:latin typeface="Arial" panose="020B0604020202020204" pitchFamily="34" charset="0"/>
                          <a:ea typeface="Calibri" panose="020F0502020204030204" pitchFamily="34" charset="0"/>
                          <a:cs typeface="Arial" panose="020B0604020202020204" pitchFamily="34" charset="0"/>
                        </a:rPr>
                        <a:t>NCAVC</a:t>
                      </a:r>
                      <a:endParaRPr lang="en-US" sz="1600" kern="1400" dirty="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 xmlns:a16="http://schemas.microsoft.com/office/drawing/2014/main" val="3918354122"/>
                  </a:ext>
                </a:extLst>
              </a:tr>
              <a:tr h="259773">
                <a:tc>
                  <a:txBody>
                    <a:bodyPr/>
                    <a:lstStyle/>
                    <a:p>
                      <a:pPr marL="0" marR="0">
                        <a:spcBef>
                          <a:spcPts val="0"/>
                        </a:spcBef>
                        <a:spcAft>
                          <a:spcPts val="0"/>
                        </a:spcAft>
                      </a:pPr>
                      <a:r>
                        <a:rPr lang="en-US" sz="1600" kern="0">
                          <a:solidFill>
                            <a:srgbClr val="212120"/>
                          </a:solidFill>
                          <a:effectLst/>
                          <a:latin typeface="Arial" panose="020B0604020202020204" pitchFamily="34" charset="0"/>
                          <a:ea typeface="Calibri" panose="020F0502020204030204" pitchFamily="34" charset="0"/>
                          <a:cs typeface="Arial" panose="020B0604020202020204" pitchFamily="34" charset="0"/>
                        </a:rPr>
                        <a:t>Transportation &amp; Logistics</a:t>
                      </a:r>
                      <a:endParaRPr lang="en-US" sz="1600" kern="140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a:spcBef>
                          <a:spcPts val="0"/>
                        </a:spcBef>
                        <a:spcAft>
                          <a:spcPts val="0"/>
                        </a:spcAft>
                      </a:pPr>
                      <a:r>
                        <a:rPr lang="en-US" sz="1600" kern="0">
                          <a:solidFill>
                            <a:srgbClr val="212120"/>
                          </a:solidFill>
                          <a:effectLst/>
                          <a:latin typeface="Arial" panose="020B0604020202020204" pitchFamily="34" charset="0"/>
                          <a:ea typeface="Calibri" panose="020F0502020204030204" pitchFamily="34" charset="0"/>
                          <a:cs typeface="Arial" panose="020B0604020202020204" pitchFamily="34" charset="0"/>
                        </a:rPr>
                        <a:t>Aviation Flight &amp; Operations or Aviation Maintenance</a:t>
                      </a:r>
                      <a:endParaRPr lang="en-US" sz="1600" kern="140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a:spcBef>
                          <a:spcPts val="0"/>
                        </a:spcBef>
                        <a:spcAft>
                          <a:spcPts val="0"/>
                        </a:spcAft>
                      </a:pPr>
                      <a:r>
                        <a:rPr lang="en-US" sz="1600" kern="0" dirty="0" smtClean="0">
                          <a:solidFill>
                            <a:srgbClr val="212120"/>
                          </a:solidFill>
                          <a:effectLst/>
                          <a:latin typeface="Arial" panose="020B0604020202020204" pitchFamily="34" charset="0"/>
                          <a:ea typeface="Calibri" panose="020F0502020204030204" pitchFamily="34" charset="0"/>
                          <a:cs typeface="Arial" panose="020B0604020202020204" pitchFamily="34" charset="0"/>
                        </a:rPr>
                        <a:t>NCAVC</a:t>
                      </a:r>
                      <a:endParaRPr lang="en-US" sz="1600" kern="1400" dirty="0">
                        <a:solidFill>
                          <a:srgbClr val="21212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 xmlns:a16="http://schemas.microsoft.com/office/drawing/2014/main" val="252118138"/>
                  </a:ext>
                </a:extLst>
              </a:tr>
            </a:tbl>
          </a:graphicData>
        </a:graphic>
      </p:graphicFrame>
    </p:spTree>
    <p:extLst>
      <p:ext uri="{BB962C8B-B14F-4D97-AF65-F5344CB8AC3E}">
        <p14:creationId xmlns:p14="http://schemas.microsoft.com/office/powerpoint/2010/main" val="4133416105"/>
      </p:ext>
    </p:extLst>
  </p:cSld>
  <p:clrMapOvr>
    <a:masterClrMapping/>
  </p:clrMapOvr>
  <p:transition spd="med">
    <p:pull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a:solidFill>
            <a:schemeClr val="accent6">
              <a:lumMod val="75000"/>
            </a:schemeClr>
          </a:solidFill>
          <a:scene3d>
            <a:camera prst="orthographicFront">
              <a:rot lat="0" lon="0" rev="0"/>
            </a:camera>
            <a:lightRig rig="threePt" dir="t">
              <a:rot lat="0" lon="0" rev="1200000"/>
            </a:lightRig>
          </a:scene3d>
          <a:sp3d>
            <a:bevelT w="63500" h="25400" prst="convex"/>
          </a:sp3d>
        </p:spPr>
        <p:style>
          <a:lnRef idx="0">
            <a:schemeClr val="accent5"/>
          </a:lnRef>
          <a:fillRef idx="3">
            <a:schemeClr val="accent5"/>
          </a:fillRef>
          <a:effectRef idx="3">
            <a:schemeClr val="accent5"/>
          </a:effectRef>
          <a:fontRef idx="minor">
            <a:schemeClr val="lt1"/>
          </a:fontRef>
        </p:style>
        <p:txBody>
          <a:bodyPr>
            <a:noAutofit/>
          </a:bodyPr>
          <a:lstStyle/>
          <a:p>
            <a:r>
              <a:rPr lang="en-US" sz="3200" dirty="0">
                <a:solidFill>
                  <a:schemeClr val="bg1"/>
                </a:solidFill>
                <a:effectLst>
                  <a:outerShdw blurRad="38100" dist="38100" dir="2700000" algn="tl">
                    <a:srgbClr val="000000">
                      <a:alpha val="43137"/>
                    </a:srgbClr>
                  </a:outerShdw>
                </a:effectLst>
                <a:latin typeface="Berlin Sans FB" pitchFamily="34" charset="0"/>
              </a:rPr>
              <a:t>What do successful high school students need to do?</a:t>
            </a:r>
          </a:p>
        </p:txBody>
      </p:sp>
      <p:sp>
        <p:nvSpPr>
          <p:cNvPr id="5" name="Content Placeholder 4"/>
          <p:cNvSpPr>
            <a:spLocks noGrp="1"/>
          </p:cNvSpPr>
          <p:nvPr>
            <p:ph idx="1"/>
          </p:nvPr>
        </p:nvSpPr>
        <p:spPr>
          <a:xfrm>
            <a:off x="133350" y="1524000"/>
            <a:ext cx="8877300" cy="4724400"/>
          </a:xfrm>
          <a:noFill/>
          <a:ln/>
          <a:scene3d>
            <a:camera prst="orthographicFront">
              <a:rot lat="0" lon="0" rev="0"/>
            </a:camera>
            <a:lightRig rig="threePt" dir="t">
              <a:rot lat="0" lon="0" rev="1200000"/>
            </a:lightRig>
          </a:scene3d>
          <a:sp3d>
            <a:bevelT w="63500" h="25400" prst="slope"/>
          </a:sp3d>
        </p:spPr>
        <p:style>
          <a:lnRef idx="0">
            <a:schemeClr val="accent1"/>
          </a:lnRef>
          <a:fillRef idx="3">
            <a:schemeClr val="accent1"/>
          </a:fillRef>
          <a:effectRef idx="3">
            <a:schemeClr val="accent1"/>
          </a:effectRef>
          <a:fontRef idx="minor">
            <a:schemeClr val="lt1"/>
          </a:fontRef>
        </p:style>
        <p:txBody>
          <a:bodyPr>
            <a:normAutofit/>
          </a:bodyPr>
          <a:lstStyle/>
          <a:p>
            <a:r>
              <a:rPr lang="en-US" dirty="0">
                <a:solidFill>
                  <a:schemeClr val="bg1"/>
                </a:solidFill>
                <a:effectLst>
                  <a:outerShdw blurRad="38100" dist="38100" dir="2700000" algn="tl">
                    <a:srgbClr val="000000">
                      <a:alpha val="43137"/>
                    </a:srgbClr>
                  </a:outerShdw>
                </a:effectLst>
                <a:latin typeface="Berlin Sans FB" pitchFamily="34" charset="0"/>
              </a:rPr>
              <a:t>Select a broad career field in high school</a:t>
            </a:r>
          </a:p>
          <a:p>
            <a:r>
              <a:rPr lang="en-US" dirty="0">
                <a:solidFill>
                  <a:schemeClr val="bg1"/>
                </a:solidFill>
                <a:effectLst>
                  <a:outerShdw blurRad="38100" dist="38100" dir="2700000" algn="tl">
                    <a:srgbClr val="000000">
                      <a:alpha val="43137"/>
                    </a:srgbClr>
                  </a:outerShdw>
                </a:effectLst>
                <a:latin typeface="Berlin Sans FB" pitchFamily="34" charset="0"/>
              </a:rPr>
              <a:t>Select courses that prepare you for this career</a:t>
            </a:r>
          </a:p>
          <a:p>
            <a:r>
              <a:rPr lang="en-US" dirty="0">
                <a:solidFill>
                  <a:schemeClr val="bg1"/>
                </a:solidFill>
                <a:effectLst>
                  <a:outerShdw blurRad="38100" dist="38100" dir="2700000" algn="tl">
                    <a:srgbClr val="000000">
                      <a:alpha val="43137"/>
                    </a:srgbClr>
                  </a:outerShdw>
                </a:effectLst>
                <a:latin typeface="Berlin Sans FB" pitchFamily="34" charset="0"/>
              </a:rPr>
              <a:t>Research the jobs in this career to find out options</a:t>
            </a:r>
          </a:p>
          <a:p>
            <a:r>
              <a:rPr lang="en-US" dirty="0">
                <a:solidFill>
                  <a:schemeClr val="bg1"/>
                </a:solidFill>
                <a:effectLst>
                  <a:outerShdw blurRad="38100" dist="38100" dir="2700000" algn="tl">
                    <a:srgbClr val="000000">
                      <a:alpha val="43137"/>
                    </a:srgbClr>
                  </a:outerShdw>
                </a:effectLst>
                <a:latin typeface="Berlin Sans FB" pitchFamily="34" charset="0"/>
              </a:rPr>
              <a:t>Make every course selection count</a:t>
            </a:r>
          </a:p>
          <a:p>
            <a:r>
              <a:rPr lang="en-US" dirty="0">
                <a:solidFill>
                  <a:schemeClr val="bg1"/>
                </a:solidFill>
                <a:effectLst>
                  <a:outerShdw blurRad="38100" dist="38100" dir="2700000" algn="tl">
                    <a:srgbClr val="000000">
                      <a:alpha val="43137"/>
                    </a:srgbClr>
                  </a:outerShdw>
                </a:effectLst>
                <a:latin typeface="Berlin Sans FB" pitchFamily="34" charset="0"/>
              </a:rPr>
              <a:t>Attend school regularly and on time – 95% attendance rate</a:t>
            </a:r>
          </a:p>
          <a:p>
            <a:r>
              <a:rPr lang="en-US" dirty="0">
                <a:solidFill>
                  <a:schemeClr val="bg1"/>
                </a:solidFill>
                <a:effectLst>
                  <a:outerShdw blurRad="38100" dist="38100" dir="2700000" algn="tl">
                    <a:srgbClr val="000000">
                      <a:alpha val="43137"/>
                    </a:srgbClr>
                  </a:outerShdw>
                </a:effectLst>
                <a:latin typeface="Berlin Sans FB" pitchFamily="34" charset="0"/>
              </a:rPr>
              <a:t>Participate in school and community based activities</a:t>
            </a:r>
          </a:p>
        </p:txBody>
      </p:sp>
    </p:spTree>
  </p:cSld>
  <p:clrMapOvr>
    <a:masterClrMapping/>
  </p:clrMapOvr>
  <p:transition spd="med">
    <p:pull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274" y="144275"/>
            <a:ext cx="4853505" cy="1599463"/>
          </a:xfrm>
        </p:spPr>
        <p:txBody>
          <a:bodyPr>
            <a:noAutofit/>
          </a:bodyPr>
          <a:lstStyle/>
          <a:p>
            <a:pPr algn="ctr"/>
            <a:r>
              <a:rPr lang="en-US" sz="2800" b="1" dirty="0">
                <a:solidFill>
                  <a:schemeClr val="accent4">
                    <a:lumMod val="75000"/>
                  </a:schemeClr>
                </a:solidFill>
                <a:latin typeface="Berlin Sans FB Demi" panose="020E0802020502020306" pitchFamily="34" charset="0"/>
              </a:rPr>
              <a:t>Remember – You need to complete these three (3) tasks to earn a </a:t>
            </a:r>
            <a:r>
              <a:rPr lang="en-US" sz="2800" b="1" dirty="0" smtClean="0">
                <a:solidFill>
                  <a:schemeClr val="accent4">
                    <a:lumMod val="75000"/>
                  </a:schemeClr>
                </a:solidFill>
                <a:latin typeface="Berlin Sans FB Demi" panose="020E0802020502020306" pitchFamily="34" charset="0"/>
              </a:rPr>
              <a:t>CCMHS Diploma</a:t>
            </a:r>
            <a:r>
              <a:rPr lang="en-US" sz="2800" b="1" dirty="0">
                <a:solidFill>
                  <a:schemeClr val="accent4">
                    <a:lumMod val="75000"/>
                  </a:schemeClr>
                </a:solidFill>
                <a:latin typeface="Berlin Sans FB Demi" panose="020E0802020502020306" pitchFamily="34" charset="0"/>
              </a:rPr>
              <a:t>!</a:t>
            </a:r>
          </a:p>
        </p:txBody>
      </p:sp>
      <p:pic>
        <p:nvPicPr>
          <p:cNvPr id="17" name="Picture Placeholder 16">
            <a:extLst>
              <a:ext uri="{FF2B5EF4-FFF2-40B4-BE49-F238E27FC236}">
                <a16:creationId xmlns="" xmlns:a16="http://schemas.microsoft.com/office/drawing/2014/main" id="{3F2B658F-B185-464B-9145-18DBA6786020}"/>
              </a:ext>
            </a:extLst>
          </p:cNvPr>
          <p:cNvPicPr>
            <a:picLocks noGrp="1" noChangeAspect="1"/>
          </p:cNvPicPr>
          <p:nvPr>
            <p:ph type="pic" sz="quarter" idx="10"/>
          </p:nvPr>
        </p:nvPicPr>
        <p:blipFill>
          <a:blip r:embed="rId3"/>
          <a:srcRect l="11365" r="11365"/>
          <a:stretch>
            <a:fillRect/>
          </a:stretch>
        </p:blipFill>
        <p:spPr/>
      </p:pic>
      <p:sp>
        <p:nvSpPr>
          <p:cNvPr id="3" name="Subtitle 2"/>
          <p:cNvSpPr>
            <a:spLocks noGrp="1"/>
          </p:cNvSpPr>
          <p:nvPr>
            <p:ph type="subTitle" idx="1"/>
          </p:nvPr>
        </p:nvSpPr>
        <p:spPr>
          <a:xfrm>
            <a:off x="984753" y="6060833"/>
            <a:ext cx="3452860" cy="797167"/>
          </a:xfrm>
          <a:solidFill>
            <a:schemeClr val="accent4">
              <a:lumMod val="75000"/>
            </a:schemeClr>
          </a:solidFill>
        </p:spPr>
        <p:style>
          <a:lnRef idx="0">
            <a:schemeClr val="accent6"/>
          </a:lnRef>
          <a:fillRef idx="3">
            <a:schemeClr val="accent6"/>
          </a:fillRef>
          <a:effectRef idx="3">
            <a:schemeClr val="accent6"/>
          </a:effectRef>
          <a:fontRef idx="minor">
            <a:schemeClr val="lt1"/>
          </a:fontRef>
        </p:style>
        <p:txBody>
          <a:bodyPr>
            <a:noAutofit/>
          </a:bodyPr>
          <a:lstStyle/>
          <a:p>
            <a:pPr algn="ctr"/>
            <a:r>
              <a:rPr lang="en-US" sz="2400" b="1">
                <a:solidFill>
                  <a:schemeClr val="bg1"/>
                </a:solidFill>
                <a:effectLst>
                  <a:outerShdw blurRad="38100" dist="38100" dir="2700000" algn="tl">
                    <a:srgbClr val="000000">
                      <a:alpha val="43137"/>
                    </a:srgbClr>
                  </a:outerShdw>
                </a:effectLst>
              </a:rPr>
              <a:t>Culver </a:t>
            </a:r>
            <a:r>
              <a:rPr lang="en-US" sz="2400" b="1" smtClean="0">
                <a:solidFill>
                  <a:schemeClr val="bg1"/>
                </a:solidFill>
                <a:effectLst>
                  <a:outerShdw blurRad="38100" dist="38100" dir="2700000" algn="tl">
                    <a:srgbClr val="000000">
                      <a:alpha val="43137"/>
                    </a:srgbClr>
                  </a:outerShdw>
                </a:effectLst>
              </a:rPr>
              <a:t>Community Middle  </a:t>
            </a:r>
            <a:r>
              <a:rPr lang="en-US" sz="2400" b="1" dirty="0">
                <a:solidFill>
                  <a:schemeClr val="bg1"/>
                </a:solidFill>
                <a:effectLst>
                  <a:outerShdw blurRad="38100" dist="38100" dir="2700000" algn="tl">
                    <a:srgbClr val="000000">
                      <a:alpha val="43137"/>
                    </a:srgbClr>
                  </a:outerShdw>
                </a:effectLst>
              </a:rPr>
              <a:t>High School</a:t>
            </a:r>
          </a:p>
        </p:txBody>
      </p:sp>
      <p:sp>
        <p:nvSpPr>
          <p:cNvPr id="6" name="Title 1">
            <a:extLst>
              <a:ext uri="{FF2B5EF4-FFF2-40B4-BE49-F238E27FC236}">
                <a16:creationId xmlns="" xmlns:a16="http://schemas.microsoft.com/office/drawing/2014/main" id="{F5DA63AC-A987-4AE8-94FA-264C6D49B25B}"/>
              </a:ext>
            </a:extLst>
          </p:cNvPr>
          <p:cNvSpPr txBox="1">
            <a:spLocks/>
          </p:cNvSpPr>
          <p:nvPr/>
        </p:nvSpPr>
        <p:spPr>
          <a:xfrm>
            <a:off x="1132448" y="2397580"/>
            <a:ext cx="3698783" cy="492927"/>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30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erlin Sans FB Demi" panose="020E0802020502020306" pitchFamily="34" charset="0"/>
                <a:ea typeface="+mj-ea"/>
                <a:cs typeface="+mj-cs"/>
              </a:rPr>
              <a:t>Diploma Credits</a:t>
            </a:r>
          </a:p>
        </p:txBody>
      </p:sp>
      <p:sp>
        <p:nvSpPr>
          <p:cNvPr id="7" name="Title 1">
            <a:extLst>
              <a:ext uri="{FF2B5EF4-FFF2-40B4-BE49-F238E27FC236}">
                <a16:creationId xmlns="" xmlns:a16="http://schemas.microsoft.com/office/drawing/2014/main" id="{1AA75AC3-D5D0-4078-823B-CFE2C9FC2E79}"/>
              </a:ext>
            </a:extLst>
          </p:cNvPr>
          <p:cNvSpPr txBox="1">
            <a:spLocks/>
          </p:cNvSpPr>
          <p:nvPr/>
        </p:nvSpPr>
        <p:spPr>
          <a:xfrm>
            <a:off x="1132448" y="3544349"/>
            <a:ext cx="4086223" cy="853455"/>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30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erlin Sans FB Demi" panose="020E0802020502020306" pitchFamily="34" charset="0"/>
                <a:ea typeface="+mj-ea"/>
                <a:cs typeface="+mj-cs"/>
              </a:rPr>
              <a:t>Learn &amp; Demonstrate Employability Skills</a:t>
            </a:r>
          </a:p>
        </p:txBody>
      </p:sp>
      <p:sp>
        <p:nvSpPr>
          <p:cNvPr id="8" name="Title 1">
            <a:extLst>
              <a:ext uri="{FF2B5EF4-FFF2-40B4-BE49-F238E27FC236}">
                <a16:creationId xmlns="" xmlns:a16="http://schemas.microsoft.com/office/drawing/2014/main" id="{A4B96045-51A5-4BA7-AA6F-97A332876CF5}"/>
              </a:ext>
            </a:extLst>
          </p:cNvPr>
          <p:cNvSpPr txBox="1">
            <a:spLocks/>
          </p:cNvSpPr>
          <p:nvPr/>
        </p:nvSpPr>
        <p:spPr>
          <a:xfrm>
            <a:off x="1120818" y="4731270"/>
            <a:ext cx="4077858" cy="1069282"/>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30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erlin Sans FB Demi" panose="020E0802020502020306" pitchFamily="34" charset="0"/>
                <a:ea typeface="+mj-ea"/>
                <a:cs typeface="+mj-cs"/>
              </a:rPr>
              <a:t>Postsecondary Ready Competencies</a:t>
            </a:r>
          </a:p>
        </p:txBody>
      </p:sp>
      <p:sp>
        <p:nvSpPr>
          <p:cNvPr id="9" name="Oval 8">
            <a:extLst>
              <a:ext uri="{FF2B5EF4-FFF2-40B4-BE49-F238E27FC236}">
                <a16:creationId xmlns="" xmlns:a16="http://schemas.microsoft.com/office/drawing/2014/main" id="{DCB42049-2388-438E-B626-64AF82AF1988}"/>
              </a:ext>
            </a:extLst>
          </p:cNvPr>
          <p:cNvSpPr/>
          <p:nvPr/>
        </p:nvSpPr>
        <p:spPr>
          <a:xfrm>
            <a:off x="186911" y="2102991"/>
            <a:ext cx="896301" cy="935631"/>
          </a:xfrm>
          <a:prstGeom prst="ellipse">
            <a:avLst/>
          </a:prstGeom>
          <a:solidFill>
            <a:schemeClr val="accent4">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1</a:t>
            </a:r>
          </a:p>
        </p:txBody>
      </p:sp>
      <p:sp>
        <p:nvSpPr>
          <p:cNvPr id="10" name="Oval 9">
            <a:extLst>
              <a:ext uri="{FF2B5EF4-FFF2-40B4-BE49-F238E27FC236}">
                <a16:creationId xmlns="" xmlns:a16="http://schemas.microsoft.com/office/drawing/2014/main" id="{999FFF3C-5AA8-464D-AEAB-EEA9111EE955}"/>
              </a:ext>
            </a:extLst>
          </p:cNvPr>
          <p:cNvSpPr/>
          <p:nvPr/>
        </p:nvSpPr>
        <p:spPr>
          <a:xfrm>
            <a:off x="137674" y="3417130"/>
            <a:ext cx="994774" cy="935632"/>
          </a:xfrm>
          <a:prstGeom prst="ellipse">
            <a:avLst/>
          </a:prstGeom>
          <a:solidFill>
            <a:schemeClr val="accent4">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2</a:t>
            </a:r>
          </a:p>
        </p:txBody>
      </p:sp>
      <p:sp>
        <p:nvSpPr>
          <p:cNvPr id="11" name="Oval 10">
            <a:extLst>
              <a:ext uri="{FF2B5EF4-FFF2-40B4-BE49-F238E27FC236}">
                <a16:creationId xmlns="" xmlns:a16="http://schemas.microsoft.com/office/drawing/2014/main" id="{A074B5B6-6B27-45D3-A348-9333FA4D8893}"/>
              </a:ext>
            </a:extLst>
          </p:cNvPr>
          <p:cNvSpPr/>
          <p:nvPr/>
        </p:nvSpPr>
        <p:spPr>
          <a:xfrm>
            <a:off x="88438" y="4731272"/>
            <a:ext cx="994774" cy="935632"/>
          </a:xfrm>
          <a:prstGeom prst="ellipse">
            <a:avLst/>
          </a:prstGeom>
          <a:solidFill>
            <a:schemeClr val="accent4">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3</a:t>
            </a:r>
          </a:p>
        </p:txBody>
      </p:sp>
    </p:spTree>
    <p:extLst>
      <p:ext uri="{BB962C8B-B14F-4D97-AF65-F5344CB8AC3E}">
        <p14:creationId xmlns:p14="http://schemas.microsoft.com/office/powerpoint/2010/main" val="3193826911"/>
      </p:ext>
    </p:extLst>
  </p:cSld>
  <p:clrMapOvr>
    <a:masterClrMapping/>
  </p:clrMapOvr>
  <p:transition spd="med">
    <p:pull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 xmlns:a16="http://schemas.microsoft.com/office/drawing/2014/main" id="{808ACDC6-E180-4A14-8C94-56601DE02131}"/>
              </a:ext>
            </a:extLst>
          </p:cNvPr>
          <p:cNvSpPr>
            <a:spLocks noGrp="1"/>
          </p:cNvSpPr>
          <p:nvPr>
            <p:ph type="ctrTitle"/>
          </p:nvPr>
        </p:nvSpPr>
        <p:spPr>
          <a:xfrm>
            <a:off x="344220" y="2819400"/>
            <a:ext cx="4713557" cy="869616"/>
          </a:xfrm>
        </p:spPr>
        <p:txBody>
          <a:bodyPr>
            <a:noAutofit/>
          </a:bodyPr>
          <a:lstStyle/>
          <a:p>
            <a:r>
              <a:rPr lang="en-US" sz="7200" dirty="0">
                <a:solidFill>
                  <a:schemeClr val="accent4">
                    <a:lumMod val="75000"/>
                  </a:schemeClr>
                </a:solidFill>
                <a:effectLst>
                  <a:outerShdw blurRad="38100" dist="38100" dir="2700000" algn="tl">
                    <a:srgbClr val="000000">
                      <a:alpha val="43137"/>
                    </a:srgbClr>
                  </a:outerShdw>
                </a:effectLst>
                <a:latin typeface="Berlin Sans FB Demi" panose="020E0802020502020306" pitchFamily="34" charset="0"/>
              </a:rPr>
              <a:t>Questions?</a:t>
            </a:r>
          </a:p>
        </p:txBody>
      </p:sp>
      <p:pic>
        <p:nvPicPr>
          <p:cNvPr id="10" name="Picture Placeholder 9">
            <a:extLst>
              <a:ext uri="{FF2B5EF4-FFF2-40B4-BE49-F238E27FC236}">
                <a16:creationId xmlns="" xmlns:a16="http://schemas.microsoft.com/office/drawing/2014/main" id="{42264E51-E447-4DED-A034-FBDCC2A642EB}"/>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l="5877" r="21742"/>
          <a:stretch/>
        </p:blipFill>
        <p:spPr>
          <a:xfrm>
            <a:off x="5007168" y="0"/>
            <a:ext cx="4086223" cy="6858000"/>
          </a:xfrm>
        </p:spPr>
      </p:pic>
      <p:sp>
        <p:nvSpPr>
          <p:cNvPr id="19" name="Subtitle 4">
            <a:extLst>
              <a:ext uri="{FF2B5EF4-FFF2-40B4-BE49-F238E27FC236}">
                <a16:creationId xmlns="" xmlns:a16="http://schemas.microsoft.com/office/drawing/2014/main" id="{64D9B35F-CB82-425D-A287-9EE84A6A782A}"/>
              </a:ext>
            </a:extLst>
          </p:cNvPr>
          <p:cNvSpPr>
            <a:spLocks noGrp="1"/>
          </p:cNvSpPr>
          <p:nvPr>
            <p:ph type="subTitle" idx="1"/>
          </p:nvPr>
        </p:nvSpPr>
        <p:spPr>
          <a:xfrm>
            <a:off x="485777" y="4084320"/>
            <a:ext cx="4572000" cy="2286000"/>
          </a:xfrm>
        </p:spPr>
        <p:txBody>
          <a:bodyPr>
            <a:normAutofit/>
          </a:bodyPr>
          <a:lstStyle/>
          <a:p>
            <a:pPr algn="ctr"/>
            <a:endParaRPr lang="en-US" sz="2400" dirty="0">
              <a:latin typeface="Arial Black" panose="020B0A04020102020204" pitchFamily="34" charset="0"/>
            </a:endParaRPr>
          </a:p>
        </p:txBody>
      </p:sp>
      <p:sp>
        <p:nvSpPr>
          <p:cNvPr id="9" name="Rectangle 8">
            <a:extLst>
              <a:ext uri="{FF2B5EF4-FFF2-40B4-BE49-F238E27FC236}">
                <a16:creationId xmlns="" xmlns:a16="http://schemas.microsoft.com/office/drawing/2014/main" id="{0CB46E4E-AF2F-4726-9FF5-2FD9C356525F}"/>
              </a:ext>
            </a:extLst>
          </p:cNvPr>
          <p:cNvSpPr/>
          <p:nvPr/>
        </p:nvSpPr>
        <p:spPr>
          <a:xfrm>
            <a:off x="4800600" y="448735"/>
            <a:ext cx="3999181"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erlin Sans FB Demi" panose="020E0802020502020306" pitchFamily="34" charset="0"/>
                <a:ea typeface="+mn-ea"/>
                <a:cs typeface="+mn-cs"/>
              </a:rPr>
              <a:t>Graduation Pathway Plan</a:t>
            </a:r>
          </a:p>
        </p:txBody>
      </p:sp>
      <p:pic>
        <p:nvPicPr>
          <p:cNvPr id="7" name="Picture 6" descr="A drawing of a cartoon character&#10;&#10;Description automatically generated">
            <a:extLst>
              <a:ext uri="{FF2B5EF4-FFF2-40B4-BE49-F238E27FC236}">
                <a16:creationId xmlns="" xmlns:a16="http://schemas.microsoft.com/office/drawing/2014/main" id="{240E214A-43BA-4494-8A6C-2742572F7C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905" y="381000"/>
            <a:ext cx="3501928" cy="2590800"/>
          </a:xfrm>
          <a:prstGeom prst="rect">
            <a:avLst/>
          </a:prstGeom>
        </p:spPr>
      </p:pic>
    </p:spTree>
    <p:extLst>
      <p:ext uri="{BB962C8B-B14F-4D97-AF65-F5344CB8AC3E}">
        <p14:creationId xmlns:p14="http://schemas.microsoft.com/office/powerpoint/2010/main" val="2261148365"/>
      </p:ext>
    </p:extLst>
  </p:cSld>
  <p:clrMapOvr>
    <a:masterClrMapping/>
  </p:clrMapOvr>
  <p:transition spd="med">
    <p:pull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Placeholder 9">
            <a:extLst>
              <a:ext uri="{FF2B5EF4-FFF2-40B4-BE49-F238E27FC236}">
                <a16:creationId xmlns="" xmlns:a16="http://schemas.microsoft.com/office/drawing/2014/main" id="{42264E51-E447-4DED-A034-FBDCC2A642EB}"/>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p:blipFill>
        <p:spPr>
          <a:xfrm>
            <a:off x="5334000" y="1799322"/>
            <a:ext cx="3200400" cy="2400300"/>
          </a:xfrm>
          <a:ln>
            <a:solidFill>
              <a:schemeClr val="accent5"/>
            </a:solidFill>
          </a:ln>
        </p:spPr>
      </p:pic>
      <p:sp>
        <p:nvSpPr>
          <p:cNvPr id="9" name="Rectangle 8">
            <a:extLst>
              <a:ext uri="{FF2B5EF4-FFF2-40B4-BE49-F238E27FC236}">
                <a16:creationId xmlns="" xmlns:a16="http://schemas.microsoft.com/office/drawing/2014/main" id="{0CB46E4E-AF2F-4726-9FF5-2FD9C356525F}"/>
              </a:ext>
            </a:extLst>
          </p:cNvPr>
          <p:cNvSpPr/>
          <p:nvPr/>
        </p:nvSpPr>
        <p:spPr>
          <a:xfrm>
            <a:off x="5192031" y="1799322"/>
            <a:ext cx="25146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noFill/>
                </a:ln>
                <a:solidFill>
                  <a:prstClr val="black"/>
                </a:solidFill>
                <a:effectLst>
                  <a:outerShdw blurRad="38100" dist="19050" dir="2700000" algn="tl" rotWithShape="0">
                    <a:prstClr val="black">
                      <a:alpha val="40000"/>
                    </a:prstClr>
                  </a:outerShdw>
                </a:effectLst>
                <a:uLnTx/>
                <a:uFillTx/>
                <a:latin typeface="Berlin Sans FB Demi" panose="020E0802020502020306" pitchFamily="34" charset="0"/>
                <a:ea typeface="+mn-ea"/>
                <a:cs typeface="+mn-cs"/>
              </a:rPr>
              <a:t>Graduation Pathway Plan</a:t>
            </a:r>
          </a:p>
        </p:txBody>
      </p:sp>
      <p:sp>
        <p:nvSpPr>
          <p:cNvPr id="13" name="Title 1">
            <a:extLst>
              <a:ext uri="{FF2B5EF4-FFF2-40B4-BE49-F238E27FC236}">
                <a16:creationId xmlns="" xmlns:a16="http://schemas.microsoft.com/office/drawing/2014/main" id="{4A72F45F-AD89-4CCC-98C9-D6AF80F07904}"/>
              </a:ext>
            </a:extLst>
          </p:cNvPr>
          <p:cNvSpPr txBox="1">
            <a:spLocks/>
          </p:cNvSpPr>
          <p:nvPr/>
        </p:nvSpPr>
        <p:spPr>
          <a:xfrm>
            <a:off x="1520350" y="2350167"/>
            <a:ext cx="4086223" cy="2286000"/>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3000" kern="1200">
                <a:solidFill>
                  <a:schemeClr val="tx1"/>
                </a:solidFill>
                <a:latin typeface="+mj-lt"/>
                <a:ea typeface="+mj-ea"/>
                <a:cs typeface="+mj-cs"/>
              </a:defRPr>
            </a:lvl1pPr>
          </a:lstStyle>
          <a:p>
            <a:pPr marL="0" marR="0" lvl="0" indent="0" defTabSz="6858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erlin Sans FB Demi" panose="020E0802020502020306" pitchFamily="34" charset="0"/>
                <a:ea typeface="+mj-ea"/>
                <a:cs typeface="+mj-cs"/>
              </a:rPr>
              <a:t>Diploma Type</a:t>
            </a:r>
          </a:p>
          <a:p>
            <a:pPr marL="571500" marR="0" lvl="0" indent="-182880" defTabSz="6858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n-US" sz="2400" dirty="0">
                <a:solidFill>
                  <a:prstClr val="black"/>
                </a:solidFill>
                <a:latin typeface="Arial" panose="020B0604020202020204" pitchFamily="34" charset="0"/>
                <a:cs typeface="Arial" panose="020B0604020202020204" pitchFamily="34" charset="0"/>
              </a:rPr>
              <a:t>Core 40</a:t>
            </a:r>
          </a:p>
          <a:p>
            <a:pPr marL="571500" marR="0" lvl="0" indent="-182880" defTabSz="6858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i="0" u="none" strike="noStrike" kern="1200" cap="none" spc="0" normalizeH="0" baseline="0" noProof="0" dirty="0">
                <a:ln>
                  <a:noFill/>
                </a:ln>
                <a:solidFill>
                  <a:prstClr val="black"/>
                </a:solidFill>
                <a:uLnTx/>
                <a:uFillTx/>
                <a:latin typeface="Arial" panose="020B0604020202020204" pitchFamily="34" charset="0"/>
                <a:cs typeface="Arial" panose="020B0604020202020204" pitchFamily="34" charset="0"/>
              </a:rPr>
              <a:t>Academic Honors</a:t>
            </a:r>
          </a:p>
          <a:p>
            <a:pPr marL="571500" marR="0" lvl="0" indent="-182880" defTabSz="6858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n-US" sz="2400" dirty="0">
                <a:solidFill>
                  <a:prstClr val="black"/>
                </a:solidFill>
                <a:latin typeface="Arial" panose="020B0604020202020204" pitchFamily="34" charset="0"/>
                <a:cs typeface="Arial" panose="020B0604020202020204" pitchFamily="34" charset="0"/>
              </a:rPr>
              <a:t>Technical Honors</a:t>
            </a:r>
          </a:p>
          <a:p>
            <a:pPr marL="571500" marR="0" lvl="0" indent="-182880" defTabSz="6858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i="0" u="none" strike="noStrike" kern="1200" cap="none" spc="0" normalizeH="0" baseline="0" noProof="0" dirty="0">
                <a:ln>
                  <a:noFill/>
                </a:ln>
                <a:solidFill>
                  <a:prstClr val="black"/>
                </a:solidFill>
                <a:uLnTx/>
                <a:uFillTx/>
                <a:latin typeface="Arial" panose="020B0604020202020204" pitchFamily="34" charset="0"/>
                <a:cs typeface="Arial" panose="020B0604020202020204" pitchFamily="34" charset="0"/>
              </a:rPr>
              <a:t>General Diploma</a:t>
            </a:r>
          </a:p>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erlin Sans FB Demi" panose="020E0802020502020306" pitchFamily="34" charset="0"/>
              <a:ea typeface="+mj-ea"/>
              <a:cs typeface="+mj-cs"/>
            </a:endParaRPr>
          </a:p>
        </p:txBody>
      </p:sp>
      <p:sp>
        <p:nvSpPr>
          <p:cNvPr id="8" name="Oval 7">
            <a:extLst>
              <a:ext uri="{FF2B5EF4-FFF2-40B4-BE49-F238E27FC236}">
                <a16:creationId xmlns="" xmlns:a16="http://schemas.microsoft.com/office/drawing/2014/main" id="{B578E2DA-35A9-4515-B3DA-C3C6DFA4ED5C}"/>
              </a:ext>
            </a:extLst>
          </p:cNvPr>
          <p:cNvSpPr/>
          <p:nvPr/>
        </p:nvSpPr>
        <p:spPr>
          <a:xfrm>
            <a:off x="218370" y="2442493"/>
            <a:ext cx="1078706" cy="935631"/>
          </a:xfrm>
          <a:prstGeom prst="ellipse">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solidFill>
                  <a:prstClr val="white"/>
                </a:solidFill>
                <a:latin typeface="Arial Rounded MT Bold" panose="020F0704030504030204" pitchFamily="34" charset="0"/>
              </a:rPr>
              <a:t>1</a:t>
            </a:r>
            <a:endParaRPr kumimoji="0" lang="en-US" sz="66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p:txBody>
      </p:sp>
      <p:sp>
        <p:nvSpPr>
          <p:cNvPr id="11" name="Oval 10">
            <a:extLst>
              <a:ext uri="{FF2B5EF4-FFF2-40B4-BE49-F238E27FC236}">
                <a16:creationId xmlns="" xmlns:a16="http://schemas.microsoft.com/office/drawing/2014/main" id="{7F81D4FD-12D9-44C4-90A2-BD8395B0643E}"/>
              </a:ext>
            </a:extLst>
          </p:cNvPr>
          <p:cNvSpPr/>
          <p:nvPr/>
        </p:nvSpPr>
        <p:spPr>
          <a:xfrm>
            <a:off x="217216" y="3973873"/>
            <a:ext cx="994774" cy="935632"/>
          </a:xfrm>
          <a:prstGeom prst="ellipse">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2</a:t>
            </a:r>
          </a:p>
        </p:txBody>
      </p:sp>
      <p:sp>
        <p:nvSpPr>
          <p:cNvPr id="14" name="Oval 13">
            <a:extLst>
              <a:ext uri="{FF2B5EF4-FFF2-40B4-BE49-F238E27FC236}">
                <a16:creationId xmlns="" xmlns:a16="http://schemas.microsoft.com/office/drawing/2014/main" id="{BC4B07CC-4C39-4C58-A521-6FFFB2B8DCC2}"/>
              </a:ext>
            </a:extLst>
          </p:cNvPr>
          <p:cNvSpPr/>
          <p:nvPr/>
        </p:nvSpPr>
        <p:spPr>
          <a:xfrm>
            <a:off x="186911" y="5252762"/>
            <a:ext cx="994774" cy="935632"/>
          </a:xfrm>
          <a:prstGeom prst="ellipse">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3</a:t>
            </a:r>
          </a:p>
        </p:txBody>
      </p:sp>
      <p:sp>
        <p:nvSpPr>
          <p:cNvPr id="15" name="Title 1">
            <a:extLst>
              <a:ext uri="{FF2B5EF4-FFF2-40B4-BE49-F238E27FC236}">
                <a16:creationId xmlns="" xmlns:a16="http://schemas.microsoft.com/office/drawing/2014/main" id="{063BA01C-669B-4D15-9DD2-1D1EB5E1A5F4}"/>
              </a:ext>
            </a:extLst>
          </p:cNvPr>
          <p:cNvSpPr txBox="1">
            <a:spLocks/>
          </p:cNvSpPr>
          <p:nvPr/>
        </p:nvSpPr>
        <p:spPr>
          <a:xfrm>
            <a:off x="1287609" y="4283702"/>
            <a:ext cx="7808844" cy="628988"/>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30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erlin Sans FB Demi" panose="020E0802020502020306" pitchFamily="34" charset="0"/>
                <a:ea typeface="+mj-ea"/>
                <a:cs typeface="+mj-cs"/>
              </a:rPr>
              <a:t>Learn &amp; Demonstrate Employability Skills</a:t>
            </a:r>
          </a:p>
        </p:txBody>
      </p:sp>
      <p:sp>
        <p:nvSpPr>
          <p:cNvPr id="16" name="Title 1">
            <a:extLst>
              <a:ext uri="{FF2B5EF4-FFF2-40B4-BE49-F238E27FC236}">
                <a16:creationId xmlns="" xmlns:a16="http://schemas.microsoft.com/office/drawing/2014/main" id="{716F7DCA-8E60-4C45-A6C3-0151BAC653CF}"/>
              </a:ext>
            </a:extLst>
          </p:cNvPr>
          <p:cNvSpPr txBox="1">
            <a:spLocks/>
          </p:cNvSpPr>
          <p:nvPr/>
        </p:nvSpPr>
        <p:spPr>
          <a:xfrm>
            <a:off x="1403942" y="5172619"/>
            <a:ext cx="6727782" cy="755130"/>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30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erlin Sans FB Demi" panose="020E0802020502020306" pitchFamily="34" charset="0"/>
                <a:ea typeface="+mj-ea"/>
                <a:cs typeface="+mj-cs"/>
              </a:rPr>
              <a:t>Postsecondary Ready Competencies</a:t>
            </a:r>
          </a:p>
        </p:txBody>
      </p:sp>
      <p:sp>
        <p:nvSpPr>
          <p:cNvPr id="12" name="Title 1">
            <a:extLst>
              <a:ext uri="{FF2B5EF4-FFF2-40B4-BE49-F238E27FC236}">
                <a16:creationId xmlns="" xmlns:a16="http://schemas.microsoft.com/office/drawing/2014/main" id="{1043EE00-E399-4121-8FEA-3065CE139F3B}"/>
              </a:ext>
            </a:extLst>
          </p:cNvPr>
          <p:cNvSpPr txBox="1">
            <a:spLocks/>
          </p:cNvSpPr>
          <p:nvPr/>
        </p:nvSpPr>
        <p:spPr>
          <a:xfrm>
            <a:off x="174016" y="166105"/>
            <a:ext cx="8922437" cy="1146444"/>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30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accent4">
                    <a:lumMod val="75000"/>
                  </a:schemeClr>
                </a:solidFill>
                <a:effectLst>
                  <a:outerShdw blurRad="38100" dist="38100" dir="2700000" algn="tl">
                    <a:srgbClr val="000000">
                      <a:alpha val="43137"/>
                    </a:srgbClr>
                  </a:outerShdw>
                </a:effectLst>
                <a:uLnTx/>
                <a:uFillTx/>
                <a:latin typeface="Berlin Sans FB Demi" panose="020E0802020502020306" pitchFamily="34" charset="0"/>
                <a:ea typeface="+mj-ea"/>
                <a:cs typeface="+mj-cs"/>
              </a:rPr>
              <a:t>What does it take to </a:t>
            </a:r>
          </a:p>
          <a:p>
            <a:pPr marL="0" marR="0" lvl="0" indent="0" algn="ctr" defTabSz="685800" rtl="0" eaLnBrk="1" fontAlgn="auto" latinLnBrk="0" hangingPunct="1">
              <a:lnSpc>
                <a:spcPct val="90000"/>
              </a:lnSpc>
              <a:spcBef>
                <a:spcPct val="0"/>
              </a:spcBef>
              <a:spcAft>
                <a:spcPts val="0"/>
              </a:spcAft>
              <a:buClrTx/>
              <a:buSzTx/>
              <a:buFontTx/>
              <a:buNone/>
              <a:tabLst/>
              <a:defRPr/>
            </a:pPr>
            <a:r>
              <a:rPr lang="en-US" sz="4000" b="1" dirty="0">
                <a:solidFill>
                  <a:schemeClr val="accent4">
                    <a:lumMod val="75000"/>
                  </a:schemeClr>
                </a:solidFill>
                <a:effectLst>
                  <a:outerShdw blurRad="38100" dist="38100" dir="2700000" algn="tl">
                    <a:srgbClr val="000000">
                      <a:alpha val="43137"/>
                    </a:srgbClr>
                  </a:outerShdw>
                </a:effectLst>
                <a:latin typeface="Berlin Sans FB Demi" panose="020E0802020502020306" pitchFamily="34" charset="0"/>
              </a:rPr>
              <a:t>E</a:t>
            </a:r>
            <a:r>
              <a:rPr kumimoji="0" lang="en-US" sz="4000" b="1" i="0" u="none" strike="noStrike" kern="1200" cap="none" spc="0" normalizeH="0" baseline="0" noProof="0" dirty="0" err="1">
                <a:ln>
                  <a:noFill/>
                </a:ln>
                <a:solidFill>
                  <a:schemeClr val="accent4">
                    <a:lumMod val="75000"/>
                  </a:schemeClr>
                </a:solidFill>
                <a:effectLst>
                  <a:outerShdw blurRad="38100" dist="38100" dir="2700000" algn="tl">
                    <a:srgbClr val="000000">
                      <a:alpha val="43137"/>
                    </a:srgbClr>
                  </a:outerShdw>
                </a:effectLst>
                <a:uLnTx/>
                <a:uFillTx/>
                <a:latin typeface="Berlin Sans FB Demi" panose="020E0802020502020306" pitchFamily="34" charset="0"/>
                <a:ea typeface="+mj-ea"/>
                <a:cs typeface="+mj-cs"/>
              </a:rPr>
              <a:t>arn</a:t>
            </a:r>
            <a:r>
              <a:rPr kumimoji="0" lang="en-US" sz="4000" b="1" i="0" u="none" strike="noStrike" kern="1200" cap="none" spc="0" normalizeH="0" baseline="0" noProof="0" dirty="0">
                <a:ln>
                  <a:noFill/>
                </a:ln>
                <a:solidFill>
                  <a:schemeClr val="accent4">
                    <a:lumMod val="75000"/>
                  </a:schemeClr>
                </a:solidFill>
                <a:effectLst>
                  <a:outerShdw blurRad="38100" dist="38100" dir="2700000" algn="tl">
                    <a:srgbClr val="000000">
                      <a:alpha val="43137"/>
                    </a:srgbClr>
                  </a:outerShdw>
                </a:effectLst>
                <a:uLnTx/>
                <a:uFillTx/>
                <a:latin typeface="Berlin Sans FB Demi" panose="020E0802020502020306" pitchFamily="34" charset="0"/>
                <a:ea typeface="+mj-ea"/>
                <a:cs typeface="+mj-cs"/>
              </a:rPr>
              <a:t> a High School Diploma?</a:t>
            </a:r>
          </a:p>
        </p:txBody>
      </p:sp>
      <p:pic>
        <p:nvPicPr>
          <p:cNvPr id="3" name="Picture 2" descr="A drawing of a cartoon character&#10;&#10;Description automatically generated">
            <a:extLst>
              <a:ext uri="{FF2B5EF4-FFF2-40B4-BE49-F238E27FC236}">
                <a16:creationId xmlns="" xmlns:a16="http://schemas.microsoft.com/office/drawing/2014/main" id="{6757848B-E642-4FEA-922F-D5C999B3E4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222" y="166105"/>
            <a:ext cx="1118152" cy="1028700"/>
          </a:xfrm>
          <a:prstGeom prst="rect">
            <a:avLst/>
          </a:prstGeom>
        </p:spPr>
      </p:pic>
    </p:spTree>
    <p:extLst>
      <p:ext uri="{BB962C8B-B14F-4D97-AF65-F5344CB8AC3E}">
        <p14:creationId xmlns:p14="http://schemas.microsoft.com/office/powerpoint/2010/main" val="2826802406"/>
      </p:ext>
    </p:extLst>
  </p:cSld>
  <p:clrMapOvr>
    <a:masterClrMapping/>
  </p:clrMapOvr>
  <p:transition spd="med">
    <p:pull dir="u"/>
  </p:transition>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5934670"/>
            <a:ext cx="9144000" cy="923330"/>
          </a:xfrm>
          <a:prstGeom prst="rect">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r>
              <a:rPr lang="en-US" sz="5400" b="1" spc="150" dirty="0">
                <a:ln w="11430"/>
                <a:solidFill>
                  <a:srgbClr val="F8F8F8"/>
                </a:solidFill>
                <a:effectLst>
                  <a:outerShdw blurRad="25400" algn="tl" rotWithShape="0">
                    <a:srgbClr val="000000">
                      <a:alpha val="43000"/>
                    </a:srgbClr>
                  </a:outerShdw>
                </a:effectLst>
              </a:rPr>
              <a:t>   </a:t>
            </a:r>
          </a:p>
        </p:txBody>
      </p:sp>
      <p:sp>
        <p:nvSpPr>
          <p:cNvPr id="5" name="WordArt 6"/>
          <p:cNvSpPr>
            <a:spLocks noChangeArrowheads="1" noChangeShapeType="1" noTextEdit="1"/>
          </p:cNvSpPr>
          <p:nvPr/>
        </p:nvSpPr>
        <p:spPr bwMode="auto">
          <a:xfrm>
            <a:off x="2209800" y="706934"/>
            <a:ext cx="4038600" cy="1066800"/>
          </a:xfrm>
          <a:prstGeom prst="rect">
            <a:avLst/>
          </a:prstGeom>
        </p:spPr>
        <p:txBody>
          <a:bodyPr wrap="none" fromWordArt="1">
            <a:prstTxWarp prst="textDeflat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kern="10" dirty="0">
                <a:ln w="17780" cmpd="sng">
                  <a:solidFill>
                    <a:schemeClr val="accent1">
                      <a:tint val="3000"/>
                    </a:schemeClr>
                  </a:solidFill>
                  <a:prstDash val="solid"/>
                  <a:miter lim="800000"/>
                </a:ln>
                <a:solidFill>
                  <a:schemeClr val="accent6">
                    <a:lumMod val="75000"/>
                  </a:schemeClr>
                </a:solidFill>
                <a:effectLst>
                  <a:outerShdw blurRad="55000" dist="50800" dir="5400000" algn="tl">
                    <a:srgbClr val="000000">
                      <a:alpha val="33000"/>
                    </a:srgbClr>
                  </a:outerShdw>
                </a:effectLst>
                <a:latin typeface="Impact"/>
              </a:rPr>
              <a:t>Class of 2023</a:t>
            </a:r>
            <a:r>
              <a:rPr lang="en-US" sz="2400" b="1" kern="10" spc="50" dirty="0">
                <a:ln w="11430"/>
                <a:solidFill>
                  <a:srgbClr val="FF0000"/>
                </a:solidFill>
                <a:effectLst>
                  <a:outerShdw blurRad="38100" dist="38100" dir="2700000" algn="tl">
                    <a:srgbClr val="000000">
                      <a:alpha val="43137"/>
                    </a:srgbClr>
                  </a:outerShdw>
                </a:effectLst>
                <a:latin typeface="Impact"/>
              </a:rPr>
              <a:t>	</a:t>
            </a:r>
          </a:p>
        </p:txBody>
      </p:sp>
      <p:sp>
        <p:nvSpPr>
          <p:cNvPr id="8" name="Rectangle 3">
            <a:extLst>
              <a:ext uri="{FF2B5EF4-FFF2-40B4-BE49-F238E27FC236}">
                <a16:creationId xmlns="" xmlns:a16="http://schemas.microsoft.com/office/drawing/2014/main" id="{FDC65511-3A65-4275-B65B-9A860E3D652F}"/>
              </a:ext>
            </a:extLst>
          </p:cNvPr>
          <p:cNvSpPr>
            <a:spLocks noChangeArrowheads="1"/>
          </p:cNvSpPr>
          <p:nvPr/>
        </p:nvSpPr>
        <p:spPr bwMode="auto">
          <a:xfrm>
            <a:off x="1369255" y="2497634"/>
            <a:ext cx="7543800" cy="2975818"/>
          </a:xfrm>
          <a:prstGeom prst="rect">
            <a:avLst/>
          </a:prstGeom>
          <a:noFill/>
          <a:ln>
            <a:noFill/>
          </a:ln>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lvl="1" indent="0" eaLnBrk="1" hangingPunct="1">
              <a:buNone/>
            </a:pPr>
            <a:r>
              <a:rPr lang="en-US" altLang="en-US" sz="3200" b="1" dirty="0">
                <a:solidFill>
                  <a:schemeClr val="accent6">
                    <a:lumMod val="75000"/>
                  </a:schemeClr>
                </a:solidFill>
              </a:rPr>
              <a:t>Indiana High School Diploma Options</a:t>
            </a:r>
          </a:p>
          <a:p>
            <a:pPr lvl="1">
              <a:buFont typeface="Courier New" panose="02070309020205020404" pitchFamily="49" charset="0"/>
              <a:buChar char="o"/>
            </a:pPr>
            <a:r>
              <a:rPr lang="en-US" altLang="en-US" sz="3200" b="1" dirty="0"/>
              <a:t>Core 40</a:t>
            </a:r>
          </a:p>
          <a:p>
            <a:pPr lvl="1">
              <a:buFont typeface="Courier New" panose="02070309020205020404" pitchFamily="49" charset="0"/>
              <a:buChar char="o"/>
            </a:pPr>
            <a:r>
              <a:rPr lang="en-US" altLang="en-US" sz="3200" b="1" dirty="0"/>
              <a:t>Core 40 Academic Honors</a:t>
            </a:r>
          </a:p>
          <a:p>
            <a:pPr lvl="1">
              <a:buFont typeface="Courier New" panose="02070309020205020404" pitchFamily="49" charset="0"/>
              <a:buChar char="o"/>
            </a:pPr>
            <a:r>
              <a:rPr lang="en-US" altLang="en-US" sz="3200" b="1" dirty="0"/>
              <a:t>Core 40 Technical Honors</a:t>
            </a:r>
          </a:p>
        </p:txBody>
      </p:sp>
      <p:pic>
        <p:nvPicPr>
          <p:cNvPr id="9" name="Picture 8">
            <a:extLst>
              <a:ext uri="{FF2B5EF4-FFF2-40B4-BE49-F238E27FC236}">
                <a16:creationId xmlns="" xmlns:a16="http://schemas.microsoft.com/office/drawing/2014/main" id="{ADCCD180-1266-40F5-B456-55704C83825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6400800" y="96900"/>
            <a:ext cx="2619375" cy="2252068"/>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Oval 9">
            <a:extLst>
              <a:ext uri="{FF2B5EF4-FFF2-40B4-BE49-F238E27FC236}">
                <a16:creationId xmlns="" xmlns:a16="http://schemas.microsoft.com/office/drawing/2014/main" id="{D5083D58-9B3B-4A88-88E5-9FF0E8B0C4AB}"/>
              </a:ext>
            </a:extLst>
          </p:cNvPr>
          <p:cNvSpPr/>
          <p:nvPr/>
        </p:nvSpPr>
        <p:spPr>
          <a:xfrm>
            <a:off x="457200" y="2860002"/>
            <a:ext cx="1111348" cy="994200"/>
          </a:xfrm>
          <a:prstGeom prst="ellipse">
            <a:avLst/>
          </a:prstGeom>
          <a:solidFill>
            <a:schemeClr val="accent6">
              <a:lumMod val="75000"/>
            </a:schemeClr>
          </a:solidFill>
          <a:ln>
            <a:solidFill>
              <a:srgbClr val="FFC000"/>
            </a:solid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prstClr val="white"/>
                </a:solidFill>
                <a:effectLst/>
                <a:uLnTx/>
                <a:uFillTx/>
                <a:latin typeface="Arial Rounded MT Bold" panose="020F0704030504030204" pitchFamily="34" charset="0"/>
                <a:ea typeface="+mn-ea"/>
                <a:cs typeface="+mn-cs"/>
              </a:rPr>
              <a:t>1</a:t>
            </a:r>
          </a:p>
        </p:txBody>
      </p:sp>
      <p:pic>
        <p:nvPicPr>
          <p:cNvPr id="3" name="Picture 2" descr="A drawing of a cartoon character&#10;&#10;Description automatically generated">
            <a:extLst>
              <a:ext uri="{FF2B5EF4-FFF2-40B4-BE49-F238E27FC236}">
                <a16:creationId xmlns="" xmlns:a16="http://schemas.microsoft.com/office/drawing/2014/main" id="{BAF61DA8-1003-4201-A8AC-A728D5AC67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433088"/>
            <a:ext cx="1905000" cy="1752600"/>
          </a:xfrm>
          <a:prstGeom prst="rect">
            <a:avLst/>
          </a:prstGeom>
        </p:spPr>
      </p:pic>
    </p:spTree>
    <p:extLst>
      <p:ext uri="{BB962C8B-B14F-4D97-AF65-F5344CB8AC3E}">
        <p14:creationId xmlns:p14="http://schemas.microsoft.com/office/powerpoint/2010/main" val="790008750"/>
      </p:ext>
    </p:extLst>
  </p:cSld>
  <p:clrMapOvr>
    <a:overrideClrMapping bg1="dk1" tx1="lt1" bg2="dk2" tx2="lt2" accent1="accent1" accent2="accent2" accent3="accent3" accent4="accent4" accent5="accent5" accent6="accent6" hlink="hlink" folHlink="folHlink"/>
  </p:clrMapOvr>
  <p:transition spd="med">
    <p:pull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 xmlns:a16="http://schemas.microsoft.com/office/drawing/2014/main" id="{EDD1E2FE-C0D0-41B8-ADE8-394E3CBA3D89}"/>
              </a:ext>
            </a:extLst>
          </p:cNvPr>
          <p:cNvGraphicFramePr>
            <a:graphicFrameLocks noGrp="1"/>
          </p:cNvGraphicFramePr>
          <p:nvPr>
            <p:extLst>
              <p:ext uri="{D42A27DB-BD31-4B8C-83A1-F6EECF244321}">
                <p14:modId xmlns:p14="http://schemas.microsoft.com/office/powerpoint/2010/main" val="203504697"/>
              </p:ext>
            </p:extLst>
          </p:nvPr>
        </p:nvGraphicFramePr>
        <p:xfrm>
          <a:off x="219075" y="506413"/>
          <a:ext cx="8710612" cy="578920"/>
        </p:xfrm>
        <a:graphic>
          <a:graphicData uri="http://schemas.openxmlformats.org/drawingml/2006/table">
            <a:tbl>
              <a:tblPr firstRow="1" bandRow="1">
                <a:tableStyleId>{2D5ABB26-0587-4C30-8999-92F81FD0307C}</a:tableStyleId>
              </a:tblPr>
              <a:tblGrid>
                <a:gridCol w="1661645">
                  <a:extLst>
                    <a:ext uri="{9D8B030D-6E8A-4147-A177-3AD203B41FA5}">
                      <a16:colId xmlns="" xmlns:a16="http://schemas.microsoft.com/office/drawing/2014/main" val="2406166933"/>
                    </a:ext>
                  </a:extLst>
                </a:gridCol>
                <a:gridCol w="1014880">
                  <a:extLst>
                    <a:ext uri="{9D8B030D-6E8A-4147-A177-3AD203B41FA5}">
                      <a16:colId xmlns="" xmlns:a16="http://schemas.microsoft.com/office/drawing/2014/main" val="1449785568"/>
                    </a:ext>
                  </a:extLst>
                </a:gridCol>
                <a:gridCol w="6034087">
                  <a:extLst>
                    <a:ext uri="{9D8B030D-6E8A-4147-A177-3AD203B41FA5}">
                      <a16:colId xmlns="" xmlns:a16="http://schemas.microsoft.com/office/drawing/2014/main" val="4274488747"/>
                    </a:ext>
                  </a:extLst>
                </a:gridCol>
              </a:tblGrid>
              <a:tr h="57785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accent4">
                              <a:lumMod val="75000"/>
                            </a:schemeClr>
                          </a:solidFill>
                          <a:effectLst/>
                          <a:latin typeface="Berlin Sans FB Demi" panose="020E0802020502020306" pitchFamily="34" charset="0"/>
                        </a:rPr>
                        <a:t>Subject Area</a:t>
                      </a:r>
                    </a:p>
                  </a:txBody>
                  <a:tcPr marT="45620" marB="4562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accent4">
                              <a:lumMod val="75000"/>
                            </a:schemeClr>
                          </a:solidFill>
                          <a:effectLst/>
                          <a:latin typeface="Berlin Sans FB Demi" panose="020E0802020502020306" pitchFamily="34" charset="0"/>
                        </a:rPr>
                        <a:t>Credits</a:t>
                      </a:r>
                    </a:p>
                  </a:txBody>
                  <a:tcPr marT="45620" marB="4562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rgbClr val="FF0000"/>
                          </a:solidFill>
                          <a:effectLst/>
                          <a:latin typeface="Berlin Sans FB Demi" panose="020E0802020502020306" pitchFamily="34" charset="0"/>
                        </a:rPr>
                        <a:t>          </a:t>
                      </a:r>
                      <a:r>
                        <a:rPr kumimoji="0" lang="en-US" altLang="en-US" sz="3200" b="1" i="0" u="none" strike="noStrike" cap="none" normalizeH="0" baseline="0" dirty="0">
                          <a:ln>
                            <a:noFill/>
                          </a:ln>
                          <a:solidFill>
                            <a:schemeClr val="accent4">
                              <a:lumMod val="75000"/>
                            </a:schemeClr>
                          </a:solidFill>
                          <a:effectLst/>
                          <a:latin typeface="Berlin Sans FB Demi" panose="020E0802020502020306" pitchFamily="34" charset="0"/>
                        </a:rPr>
                        <a:t>CORE 40 DIPLOMA</a:t>
                      </a:r>
                    </a:p>
                  </a:txBody>
                  <a:tcPr marT="45620" marB="45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100142967"/>
                  </a:ext>
                </a:extLst>
              </a:tr>
            </a:tbl>
          </a:graphicData>
        </a:graphic>
      </p:graphicFrame>
      <p:graphicFrame>
        <p:nvGraphicFramePr>
          <p:cNvPr id="8" name="Table 7">
            <a:extLst>
              <a:ext uri="{FF2B5EF4-FFF2-40B4-BE49-F238E27FC236}">
                <a16:creationId xmlns="" xmlns:a16="http://schemas.microsoft.com/office/drawing/2014/main" id="{F538FC18-B876-4380-AB63-5359AB159011}"/>
              </a:ext>
            </a:extLst>
          </p:cNvPr>
          <p:cNvGraphicFramePr>
            <a:graphicFrameLocks noGrp="1"/>
          </p:cNvGraphicFramePr>
          <p:nvPr>
            <p:extLst>
              <p:ext uri="{D42A27DB-BD31-4B8C-83A1-F6EECF244321}">
                <p14:modId xmlns:p14="http://schemas.microsoft.com/office/powerpoint/2010/main" val="2660831729"/>
              </p:ext>
            </p:extLst>
          </p:nvPr>
        </p:nvGraphicFramePr>
        <p:xfrm>
          <a:off x="166688" y="1146175"/>
          <a:ext cx="8763000" cy="701040"/>
        </p:xfrm>
        <a:graphic>
          <a:graphicData uri="http://schemas.openxmlformats.org/drawingml/2006/table">
            <a:tbl>
              <a:tblPr firstRow="1" bandRow="1">
                <a:tableStyleId>{2D5ABB26-0587-4C30-8999-92F81FD0307C}</a:tableStyleId>
              </a:tblPr>
              <a:tblGrid>
                <a:gridCol w="1738314">
                  <a:extLst>
                    <a:ext uri="{9D8B030D-6E8A-4147-A177-3AD203B41FA5}">
                      <a16:colId xmlns="" xmlns:a16="http://schemas.microsoft.com/office/drawing/2014/main" val="2406166933"/>
                    </a:ext>
                  </a:extLst>
                </a:gridCol>
                <a:gridCol w="609600">
                  <a:extLst>
                    <a:ext uri="{9D8B030D-6E8A-4147-A177-3AD203B41FA5}">
                      <a16:colId xmlns="" xmlns:a16="http://schemas.microsoft.com/office/drawing/2014/main" val="1449785568"/>
                    </a:ext>
                  </a:extLst>
                </a:gridCol>
                <a:gridCol w="6415086">
                  <a:extLst>
                    <a:ext uri="{9D8B030D-6E8A-4147-A177-3AD203B41FA5}">
                      <a16:colId xmlns="" xmlns:a16="http://schemas.microsoft.com/office/drawing/2014/main" val="4274488747"/>
                    </a:ext>
                  </a:extLst>
                </a:gridCol>
              </a:tblGrid>
              <a:tr h="68580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1"/>
                          </a:solidFill>
                          <a:effectLst/>
                          <a:latin typeface="Arial Narrow" panose="020B0606020202030204" pitchFamily="34" charset="0"/>
                        </a:rPr>
                        <a:t>ENGLISH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99"/>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1"/>
                          </a:solidFill>
                          <a:effectLst/>
                          <a:latin typeface="Arial Narrow" panose="020B0606020202030204" pitchFamily="34"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99"/>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000" b="1" i="0" u="none" strike="noStrike" cap="none" normalizeH="0" baseline="0" dirty="0">
                          <a:ln>
                            <a:noFill/>
                          </a:ln>
                          <a:solidFill>
                            <a:schemeClr val="bg1"/>
                          </a:solidFill>
                          <a:effectLst/>
                          <a:latin typeface="Arial Narrow" pitchFamily="34" charset="0"/>
                        </a:rPr>
                        <a:t>Literature, Composition, and Speech     </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000" b="1" i="0" u="none" strike="noStrike" cap="none" normalizeH="0" baseline="0" dirty="0">
                          <a:ln>
                            <a:noFill/>
                          </a:ln>
                          <a:solidFill>
                            <a:schemeClr val="bg1"/>
                          </a:solidFill>
                          <a:effectLst/>
                          <a:latin typeface="Arial Narrow" pitchFamily="34" charset="0"/>
                        </a:rPr>
                        <a:t>English 9 – 12 fulfills this requirement</a:t>
                      </a:r>
                      <a:endParaRPr kumimoji="0" lang="en-US" altLang="en-US" sz="2000" b="1" i="0" u="none" strike="noStrike" cap="none" normalizeH="0" baseline="0" dirty="0">
                        <a:ln>
                          <a:noFill/>
                        </a:ln>
                        <a:solidFill>
                          <a:srgbClr val="CC3300"/>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99"/>
                    </a:solidFill>
                  </a:tcPr>
                </a:tc>
                <a:extLst>
                  <a:ext uri="{0D108BD9-81ED-4DB2-BD59-A6C34878D82A}">
                    <a16:rowId xmlns="" xmlns:a16="http://schemas.microsoft.com/office/drawing/2014/main" val="3100142967"/>
                  </a:ext>
                </a:extLst>
              </a:tr>
            </a:tbl>
          </a:graphicData>
        </a:graphic>
      </p:graphicFrame>
      <p:graphicFrame>
        <p:nvGraphicFramePr>
          <p:cNvPr id="9" name="Table 8">
            <a:extLst>
              <a:ext uri="{FF2B5EF4-FFF2-40B4-BE49-F238E27FC236}">
                <a16:creationId xmlns="" xmlns:a16="http://schemas.microsoft.com/office/drawing/2014/main" id="{1090F4E3-11B5-4EC3-A5C8-491FDC7245A8}"/>
              </a:ext>
            </a:extLst>
          </p:cNvPr>
          <p:cNvGraphicFramePr>
            <a:graphicFrameLocks noGrp="1"/>
          </p:cNvGraphicFramePr>
          <p:nvPr>
            <p:extLst>
              <p:ext uri="{D42A27DB-BD31-4B8C-83A1-F6EECF244321}">
                <p14:modId xmlns:p14="http://schemas.microsoft.com/office/powerpoint/2010/main" val="1807354819"/>
              </p:ext>
            </p:extLst>
          </p:nvPr>
        </p:nvGraphicFramePr>
        <p:xfrm>
          <a:off x="152400" y="1817688"/>
          <a:ext cx="8763000" cy="701675"/>
        </p:xfrm>
        <a:graphic>
          <a:graphicData uri="http://schemas.openxmlformats.org/drawingml/2006/table">
            <a:tbl>
              <a:tblPr firstRow="1" bandRow="1">
                <a:tableStyleId>{2D5ABB26-0587-4C30-8999-92F81FD0307C}</a:tableStyleId>
              </a:tblPr>
              <a:tblGrid>
                <a:gridCol w="1752601">
                  <a:extLst>
                    <a:ext uri="{9D8B030D-6E8A-4147-A177-3AD203B41FA5}">
                      <a16:colId xmlns="" xmlns:a16="http://schemas.microsoft.com/office/drawing/2014/main" val="2406166933"/>
                    </a:ext>
                  </a:extLst>
                </a:gridCol>
                <a:gridCol w="609600">
                  <a:extLst>
                    <a:ext uri="{9D8B030D-6E8A-4147-A177-3AD203B41FA5}">
                      <a16:colId xmlns="" xmlns:a16="http://schemas.microsoft.com/office/drawing/2014/main" val="1449785568"/>
                    </a:ext>
                  </a:extLst>
                </a:gridCol>
                <a:gridCol w="6400799">
                  <a:extLst>
                    <a:ext uri="{9D8B030D-6E8A-4147-A177-3AD203B41FA5}">
                      <a16:colId xmlns="" xmlns:a16="http://schemas.microsoft.com/office/drawing/2014/main" val="4274488747"/>
                    </a:ext>
                  </a:extLst>
                </a:gridCol>
              </a:tblGrid>
              <a:tr h="701675">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1"/>
                          </a:solidFill>
                          <a:effectLst/>
                          <a:latin typeface="Arial Narrow" panose="020B0606020202030204" pitchFamily="34" charset="0"/>
                        </a:rPr>
                        <a:t>MATH</a:t>
                      </a:r>
                    </a:p>
                  </a:txBody>
                  <a:tcPr marT="45761" marB="4576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99"/>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1"/>
                          </a:solidFill>
                          <a:effectLst/>
                          <a:latin typeface="Arial Narrow" panose="020B0606020202030204" pitchFamily="34" charset="0"/>
                        </a:rPr>
                        <a:t>6</a:t>
                      </a:r>
                    </a:p>
                  </a:txBody>
                  <a:tcPr marT="45761" marB="4576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99"/>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800" b="1" i="0" u="none" strike="noStrike" cap="none" normalizeH="0" baseline="0" dirty="0">
                          <a:ln>
                            <a:noFill/>
                          </a:ln>
                          <a:solidFill>
                            <a:schemeClr val="bg1"/>
                          </a:solidFill>
                          <a:effectLst/>
                          <a:latin typeface="Arial Narrow" pitchFamily="34" charset="0"/>
                        </a:rPr>
                        <a:t>Algebra I,  Geometry, Algebra II                                                                                             Must take a math or quantitative reasoning course each year</a:t>
                      </a:r>
                      <a:endParaRPr kumimoji="0" lang="en-US" altLang="en-US" sz="1800" b="1" i="0" u="none" strike="noStrike" cap="none" normalizeH="0" baseline="0" dirty="0">
                        <a:ln>
                          <a:noFill/>
                        </a:ln>
                        <a:solidFill>
                          <a:srgbClr val="CC3300"/>
                        </a:solidFill>
                        <a:effectLst/>
                        <a:latin typeface="Arial Narrow" panose="020B0606020202030204" pitchFamily="34" charset="0"/>
                      </a:endParaRPr>
                    </a:p>
                  </a:txBody>
                  <a:tcPr marT="45761" marB="457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99"/>
                    </a:solidFill>
                  </a:tcPr>
                </a:tc>
                <a:extLst>
                  <a:ext uri="{0D108BD9-81ED-4DB2-BD59-A6C34878D82A}">
                    <a16:rowId xmlns="" xmlns:a16="http://schemas.microsoft.com/office/drawing/2014/main" val="3100142967"/>
                  </a:ext>
                </a:extLst>
              </a:tr>
            </a:tbl>
          </a:graphicData>
        </a:graphic>
      </p:graphicFrame>
      <p:graphicFrame>
        <p:nvGraphicFramePr>
          <p:cNvPr id="10" name="Table 9">
            <a:extLst>
              <a:ext uri="{FF2B5EF4-FFF2-40B4-BE49-F238E27FC236}">
                <a16:creationId xmlns="" xmlns:a16="http://schemas.microsoft.com/office/drawing/2014/main" id="{15341525-1133-4DD1-9DC9-B4330BE1852D}"/>
              </a:ext>
            </a:extLst>
          </p:cNvPr>
          <p:cNvGraphicFramePr>
            <a:graphicFrameLocks noGrp="1"/>
          </p:cNvGraphicFramePr>
          <p:nvPr>
            <p:extLst>
              <p:ext uri="{D42A27DB-BD31-4B8C-83A1-F6EECF244321}">
                <p14:modId xmlns:p14="http://schemas.microsoft.com/office/powerpoint/2010/main" val="873215346"/>
              </p:ext>
            </p:extLst>
          </p:nvPr>
        </p:nvGraphicFramePr>
        <p:xfrm>
          <a:off x="152400" y="2513013"/>
          <a:ext cx="8763000" cy="711200"/>
        </p:xfrm>
        <a:graphic>
          <a:graphicData uri="http://schemas.openxmlformats.org/drawingml/2006/table">
            <a:tbl>
              <a:tblPr firstRow="1" bandRow="1">
                <a:tableStyleId>{2D5ABB26-0587-4C30-8999-92F81FD0307C}</a:tableStyleId>
              </a:tblPr>
              <a:tblGrid>
                <a:gridCol w="1752600">
                  <a:extLst>
                    <a:ext uri="{9D8B030D-6E8A-4147-A177-3AD203B41FA5}">
                      <a16:colId xmlns="" xmlns:a16="http://schemas.microsoft.com/office/drawing/2014/main" val="2406166933"/>
                    </a:ext>
                  </a:extLst>
                </a:gridCol>
                <a:gridCol w="609601">
                  <a:extLst>
                    <a:ext uri="{9D8B030D-6E8A-4147-A177-3AD203B41FA5}">
                      <a16:colId xmlns="" xmlns:a16="http://schemas.microsoft.com/office/drawing/2014/main" val="1449785568"/>
                    </a:ext>
                  </a:extLst>
                </a:gridCol>
                <a:gridCol w="6400799">
                  <a:extLst>
                    <a:ext uri="{9D8B030D-6E8A-4147-A177-3AD203B41FA5}">
                      <a16:colId xmlns="" xmlns:a16="http://schemas.microsoft.com/office/drawing/2014/main" val="4274488747"/>
                    </a:ext>
                  </a:extLst>
                </a:gridCol>
              </a:tblGrid>
              <a:tr h="71120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1"/>
                          </a:solidFill>
                          <a:effectLst/>
                          <a:latin typeface="Arial Narrow" panose="020B0606020202030204" pitchFamily="34" charset="0"/>
                        </a:rPr>
                        <a:t>SCIENCE</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99"/>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1"/>
                          </a:solidFill>
                          <a:effectLst/>
                          <a:latin typeface="Arial Narrow" panose="020B0606020202030204" pitchFamily="34" charset="0"/>
                        </a:rPr>
                        <a:t>6</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99"/>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Narrow" pitchFamily="34" charset="0"/>
                          <a:ea typeface="+mn-ea"/>
                          <a:cs typeface="+mn-cs"/>
                        </a:rPr>
                        <a:t>2 Credits:  Biology I    2 Credits: Chemistry I, Physics I, or Integrated   Chemistry/Physics  plus 2 Credits:  any Core 40 science course</a:t>
                      </a:r>
                      <a:endParaRPr kumimoji="0" lang="en-US" altLang="en-US" sz="1800" b="1" i="0" u="none" strike="noStrike" cap="none" normalizeH="0" baseline="0" dirty="0">
                        <a:ln>
                          <a:noFill/>
                        </a:ln>
                        <a:solidFill>
                          <a:srgbClr val="CC3300"/>
                        </a:solidFill>
                        <a:effectLst/>
                        <a:latin typeface="Arial Narrow" panose="020B0606020202030204" pitchFamily="34"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99"/>
                    </a:solidFill>
                  </a:tcPr>
                </a:tc>
                <a:extLst>
                  <a:ext uri="{0D108BD9-81ED-4DB2-BD59-A6C34878D82A}">
                    <a16:rowId xmlns="" xmlns:a16="http://schemas.microsoft.com/office/drawing/2014/main" val="3100142967"/>
                  </a:ext>
                </a:extLst>
              </a:tr>
            </a:tbl>
          </a:graphicData>
        </a:graphic>
      </p:graphicFrame>
      <p:graphicFrame>
        <p:nvGraphicFramePr>
          <p:cNvPr id="11" name="Table 10">
            <a:extLst>
              <a:ext uri="{FF2B5EF4-FFF2-40B4-BE49-F238E27FC236}">
                <a16:creationId xmlns="" xmlns:a16="http://schemas.microsoft.com/office/drawing/2014/main" id="{0426B61E-6BFE-4CFE-8053-97218F81F2A1}"/>
              </a:ext>
            </a:extLst>
          </p:cNvPr>
          <p:cNvGraphicFramePr>
            <a:graphicFrameLocks noGrp="1"/>
          </p:cNvGraphicFramePr>
          <p:nvPr>
            <p:extLst>
              <p:ext uri="{D42A27DB-BD31-4B8C-83A1-F6EECF244321}">
                <p14:modId xmlns:p14="http://schemas.microsoft.com/office/powerpoint/2010/main" val="3049872447"/>
              </p:ext>
            </p:extLst>
          </p:nvPr>
        </p:nvGraphicFramePr>
        <p:xfrm>
          <a:off x="152400" y="3200400"/>
          <a:ext cx="8763000" cy="701675"/>
        </p:xfrm>
        <a:graphic>
          <a:graphicData uri="http://schemas.openxmlformats.org/drawingml/2006/table">
            <a:tbl>
              <a:tblPr firstRow="1" bandRow="1">
                <a:tableStyleId>{2D5ABB26-0587-4C30-8999-92F81FD0307C}</a:tableStyleId>
              </a:tblPr>
              <a:tblGrid>
                <a:gridCol w="1752601">
                  <a:extLst>
                    <a:ext uri="{9D8B030D-6E8A-4147-A177-3AD203B41FA5}">
                      <a16:colId xmlns="" xmlns:a16="http://schemas.microsoft.com/office/drawing/2014/main" val="2406166933"/>
                    </a:ext>
                  </a:extLst>
                </a:gridCol>
                <a:gridCol w="602215">
                  <a:extLst>
                    <a:ext uri="{9D8B030D-6E8A-4147-A177-3AD203B41FA5}">
                      <a16:colId xmlns="" xmlns:a16="http://schemas.microsoft.com/office/drawing/2014/main" val="1449785568"/>
                    </a:ext>
                  </a:extLst>
                </a:gridCol>
                <a:gridCol w="6408184">
                  <a:extLst>
                    <a:ext uri="{9D8B030D-6E8A-4147-A177-3AD203B41FA5}">
                      <a16:colId xmlns="" xmlns:a16="http://schemas.microsoft.com/office/drawing/2014/main" val="4274488747"/>
                    </a:ext>
                  </a:extLst>
                </a:gridCol>
              </a:tblGrid>
              <a:tr h="701675">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1"/>
                          </a:solidFill>
                          <a:effectLst/>
                          <a:latin typeface="Arial Narrow" panose="020B0606020202030204" pitchFamily="34" charset="0"/>
                        </a:rPr>
                        <a:t>SOCIAL STUDIES</a:t>
                      </a:r>
                    </a:p>
                  </a:txBody>
                  <a:tcPr marT="45761" marB="4576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99"/>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1"/>
                          </a:solidFill>
                          <a:effectLst/>
                          <a:latin typeface="Arial Narrow" panose="020B0606020202030204" pitchFamily="34" charset="0"/>
                        </a:rPr>
                        <a:t>6</a:t>
                      </a:r>
                    </a:p>
                  </a:txBody>
                  <a:tcPr marT="45761" marB="4576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99"/>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Narrow" pitchFamily="34" charset="0"/>
                          <a:ea typeface="+mn-ea"/>
                          <a:cs typeface="+mn-cs"/>
                        </a:rPr>
                        <a:t>2 Credits: World History &amp; Civilization or Geography &amp; History of the World</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Narrow" pitchFamily="34" charset="0"/>
                          <a:ea typeface="+mn-ea"/>
                          <a:cs typeface="+mn-cs"/>
                        </a:rPr>
                        <a:t>2 Credits: U.S. History    1 Credit: U.S. Government   1 Credit: Economics</a:t>
                      </a:r>
                      <a:endParaRPr kumimoji="0" lang="en-US" altLang="en-US" sz="1600" b="1" i="0" u="none" strike="noStrike" cap="none" normalizeH="0" baseline="0" dirty="0">
                        <a:ln>
                          <a:noFill/>
                        </a:ln>
                        <a:solidFill>
                          <a:srgbClr val="CC3300"/>
                        </a:solidFill>
                        <a:effectLst/>
                        <a:latin typeface="Arial Narrow" panose="020B0606020202030204" pitchFamily="34" charset="0"/>
                      </a:endParaRPr>
                    </a:p>
                  </a:txBody>
                  <a:tcPr marT="45761" marB="457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99"/>
                    </a:solidFill>
                  </a:tcPr>
                </a:tc>
                <a:extLst>
                  <a:ext uri="{0D108BD9-81ED-4DB2-BD59-A6C34878D82A}">
                    <a16:rowId xmlns="" xmlns:a16="http://schemas.microsoft.com/office/drawing/2014/main" val="3100142967"/>
                  </a:ext>
                </a:extLst>
              </a:tr>
            </a:tbl>
          </a:graphicData>
        </a:graphic>
      </p:graphicFrame>
      <p:graphicFrame>
        <p:nvGraphicFramePr>
          <p:cNvPr id="12" name="Table 11">
            <a:extLst>
              <a:ext uri="{FF2B5EF4-FFF2-40B4-BE49-F238E27FC236}">
                <a16:creationId xmlns="" xmlns:a16="http://schemas.microsoft.com/office/drawing/2014/main" id="{DC03AB27-B198-4147-90A8-95EA0B638066}"/>
              </a:ext>
            </a:extLst>
          </p:cNvPr>
          <p:cNvGraphicFramePr>
            <a:graphicFrameLocks noGrp="1"/>
          </p:cNvGraphicFramePr>
          <p:nvPr>
            <p:extLst>
              <p:ext uri="{D42A27DB-BD31-4B8C-83A1-F6EECF244321}">
                <p14:modId xmlns:p14="http://schemas.microsoft.com/office/powerpoint/2010/main" val="4006511625"/>
              </p:ext>
            </p:extLst>
          </p:nvPr>
        </p:nvGraphicFramePr>
        <p:xfrm>
          <a:off x="152400" y="3902075"/>
          <a:ext cx="8763000" cy="401638"/>
        </p:xfrm>
        <a:graphic>
          <a:graphicData uri="http://schemas.openxmlformats.org/drawingml/2006/table">
            <a:tbl>
              <a:tblPr firstRow="1" bandRow="1">
                <a:tableStyleId>{2D5ABB26-0587-4C30-8999-92F81FD0307C}</a:tableStyleId>
              </a:tblPr>
              <a:tblGrid>
                <a:gridCol w="1752601">
                  <a:extLst>
                    <a:ext uri="{9D8B030D-6E8A-4147-A177-3AD203B41FA5}">
                      <a16:colId xmlns="" xmlns:a16="http://schemas.microsoft.com/office/drawing/2014/main" val="2406166933"/>
                    </a:ext>
                  </a:extLst>
                </a:gridCol>
                <a:gridCol w="609600">
                  <a:extLst>
                    <a:ext uri="{9D8B030D-6E8A-4147-A177-3AD203B41FA5}">
                      <a16:colId xmlns="" xmlns:a16="http://schemas.microsoft.com/office/drawing/2014/main" val="1449785568"/>
                    </a:ext>
                  </a:extLst>
                </a:gridCol>
                <a:gridCol w="6400799">
                  <a:extLst>
                    <a:ext uri="{9D8B030D-6E8A-4147-A177-3AD203B41FA5}">
                      <a16:colId xmlns="" xmlns:a16="http://schemas.microsoft.com/office/drawing/2014/main" val="4274488747"/>
                    </a:ext>
                  </a:extLst>
                </a:gridCol>
              </a:tblGrid>
              <a:tr h="401638">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1"/>
                          </a:solidFill>
                          <a:effectLst/>
                          <a:latin typeface="Arial Narrow" panose="020B0606020202030204" pitchFamily="34" charset="0"/>
                        </a:rPr>
                        <a:t>PHYSICAL ED.</a:t>
                      </a:r>
                    </a:p>
                  </a:txBody>
                  <a:tcPr marT="45639" marB="456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99"/>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1"/>
                          </a:solidFill>
                          <a:effectLst/>
                          <a:latin typeface="Arial Narrow" panose="020B0606020202030204" pitchFamily="34" charset="0"/>
                        </a:rPr>
                        <a:t>2</a:t>
                      </a:r>
                    </a:p>
                  </a:txBody>
                  <a:tcPr marT="45639" marB="456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99"/>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altLang="en-US" sz="2000" b="1" i="0" u="none" strike="noStrike" cap="none" normalizeH="0" baseline="0" dirty="0">
                        <a:ln>
                          <a:noFill/>
                        </a:ln>
                        <a:solidFill>
                          <a:srgbClr val="CC3300"/>
                        </a:solidFill>
                        <a:effectLst/>
                        <a:latin typeface="Arial Narrow" panose="020B0606020202030204" pitchFamily="34" charset="0"/>
                      </a:endParaRPr>
                    </a:p>
                  </a:txBody>
                  <a:tcPr marT="45639" marB="456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99"/>
                    </a:solidFill>
                  </a:tcPr>
                </a:tc>
                <a:extLst>
                  <a:ext uri="{0D108BD9-81ED-4DB2-BD59-A6C34878D82A}">
                    <a16:rowId xmlns="" xmlns:a16="http://schemas.microsoft.com/office/drawing/2014/main" val="3100142967"/>
                  </a:ext>
                </a:extLst>
              </a:tr>
            </a:tbl>
          </a:graphicData>
        </a:graphic>
      </p:graphicFrame>
      <p:graphicFrame>
        <p:nvGraphicFramePr>
          <p:cNvPr id="13" name="Table 12">
            <a:extLst>
              <a:ext uri="{FF2B5EF4-FFF2-40B4-BE49-F238E27FC236}">
                <a16:creationId xmlns="" xmlns:a16="http://schemas.microsoft.com/office/drawing/2014/main" id="{4DE83E0B-6318-4DAB-93A6-B518ABB520F7}"/>
              </a:ext>
            </a:extLst>
          </p:cNvPr>
          <p:cNvGraphicFramePr>
            <a:graphicFrameLocks noGrp="1"/>
          </p:cNvGraphicFramePr>
          <p:nvPr>
            <p:extLst>
              <p:ext uri="{D42A27DB-BD31-4B8C-83A1-F6EECF244321}">
                <p14:modId xmlns:p14="http://schemas.microsoft.com/office/powerpoint/2010/main" val="1185904309"/>
              </p:ext>
            </p:extLst>
          </p:nvPr>
        </p:nvGraphicFramePr>
        <p:xfrm>
          <a:off x="138113" y="4297363"/>
          <a:ext cx="8763000" cy="419100"/>
        </p:xfrm>
        <a:graphic>
          <a:graphicData uri="http://schemas.openxmlformats.org/drawingml/2006/table">
            <a:tbl>
              <a:tblPr firstRow="1" bandRow="1">
                <a:tableStyleId>{2D5ABB26-0587-4C30-8999-92F81FD0307C}</a:tableStyleId>
              </a:tblPr>
              <a:tblGrid>
                <a:gridCol w="1766889">
                  <a:extLst>
                    <a:ext uri="{9D8B030D-6E8A-4147-A177-3AD203B41FA5}">
                      <a16:colId xmlns="" xmlns:a16="http://schemas.microsoft.com/office/drawing/2014/main" val="2406166933"/>
                    </a:ext>
                  </a:extLst>
                </a:gridCol>
                <a:gridCol w="609600">
                  <a:extLst>
                    <a:ext uri="{9D8B030D-6E8A-4147-A177-3AD203B41FA5}">
                      <a16:colId xmlns="" xmlns:a16="http://schemas.microsoft.com/office/drawing/2014/main" val="1449785568"/>
                    </a:ext>
                  </a:extLst>
                </a:gridCol>
                <a:gridCol w="6386511">
                  <a:extLst>
                    <a:ext uri="{9D8B030D-6E8A-4147-A177-3AD203B41FA5}">
                      <a16:colId xmlns="" xmlns:a16="http://schemas.microsoft.com/office/drawing/2014/main" val="4274488747"/>
                    </a:ext>
                  </a:extLst>
                </a:gridCol>
              </a:tblGrid>
              <a:tr h="41910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1"/>
                          </a:solidFill>
                          <a:effectLst/>
                          <a:latin typeface="Arial Narrow" panose="020B0606020202030204" pitchFamily="34" charset="0"/>
                        </a:rPr>
                        <a:t>HEALTH</a:t>
                      </a:r>
                    </a:p>
                  </a:txBody>
                  <a:tcPr marT="45817" marB="458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99"/>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1"/>
                          </a:solidFill>
                          <a:effectLst/>
                          <a:latin typeface="Arial Narrow" panose="020B0606020202030204" pitchFamily="34" charset="0"/>
                        </a:rPr>
                        <a:t>1</a:t>
                      </a:r>
                    </a:p>
                  </a:txBody>
                  <a:tcPr marT="45817" marB="458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99"/>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1800" b="1" i="0" u="none" strike="noStrike" cap="none" normalizeH="0" baseline="0" dirty="0">
                          <a:ln>
                            <a:noFill/>
                          </a:ln>
                          <a:solidFill>
                            <a:schemeClr val="bg1"/>
                          </a:solidFill>
                          <a:effectLst/>
                          <a:latin typeface="Arial Narrow" panose="020B0606020202030204" pitchFamily="34" charset="0"/>
                        </a:rPr>
                        <a:t>  Health and Wellness</a:t>
                      </a:r>
                    </a:p>
                  </a:txBody>
                  <a:tcPr marT="45817" marB="458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99"/>
                    </a:solidFill>
                  </a:tcPr>
                </a:tc>
                <a:extLst>
                  <a:ext uri="{0D108BD9-81ED-4DB2-BD59-A6C34878D82A}">
                    <a16:rowId xmlns="" xmlns:a16="http://schemas.microsoft.com/office/drawing/2014/main" val="3100142967"/>
                  </a:ext>
                </a:extLst>
              </a:tr>
            </a:tbl>
          </a:graphicData>
        </a:graphic>
      </p:graphicFrame>
      <p:graphicFrame>
        <p:nvGraphicFramePr>
          <p:cNvPr id="14" name="Table 13">
            <a:extLst>
              <a:ext uri="{FF2B5EF4-FFF2-40B4-BE49-F238E27FC236}">
                <a16:creationId xmlns="" xmlns:a16="http://schemas.microsoft.com/office/drawing/2014/main" id="{3E25C1C8-61AA-4FB2-B797-D49BC030E384}"/>
              </a:ext>
            </a:extLst>
          </p:cNvPr>
          <p:cNvGraphicFramePr>
            <a:graphicFrameLocks noGrp="1"/>
          </p:cNvGraphicFramePr>
          <p:nvPr>
            <p:extLst>
              <p:ext uri="{D42A27DB-BD31-4B8C-83A1-F6EECF244321}">
                <p14:modId xmlns:p14="http://schemas.microsoft.com/office/powerpoint/2010/main" val="1469521635"/>
              </p:ext>
            </p:extLst>
          </p:nvPr>
        </p:nvGraphicFramePr>
        <p:xfrm>
          <a:off x="152400" y="4706938"/>
          <a:ext cx="8763000" cy="701675"/>
        </p:xfrm>
        <a:graphic>
          <a:graphicData uri="http://schemas.openxmlformats.org/drawingml/2006/table">
            <a:tbl>
              <a:tblPr firstRow="1" bandRow="1">
                <a:tableStyleId>{2D5ABB26-0587-4C30-8999-92F81FD0307C}</a:tableStyleId>
              </a:tblPr>
              <a:tblGrid>
                <a:gridCol w="1752601">
                  <a:extLst>
                    <a:ext uri="{9D8B030D-6E8A-4147-A177-3AD203B41FA5}">
                      <a16:colId xmlns="" xmlns:a16="http://schemas.microsoft.com/office/drawing/2014/main" val="2406166933"/>
                    </a:ext>
                  </a:extLst>
                </a:gridCol>
                <a:gridCol w="609600">
                  <a:extLst>
                    <a:ext uri="{9D8B030D-6E8A-4147-A177-3AD203B41FA5}">
                      <a16:colId xmlns="" xmlns:a16="http://schemas.microsoft.com/office/drawing/2014/main" val="1449785568"/>
                    </a:ext>
                  </a:extLst>
                </a:gridCol>
                <a:gridCol w="6400799">
                  <a:extLst>
                    <a:ext uri="{9D8B030D-6E8A-4147-A177-3AD203B41FA5}">
                      <a16:colId xmlns="" xmlns:a16="http://schemas.microsoft.com/office/drawing/2014/main" val="4274488747"/>
                    </a:ext>
                  </a:extLst>
                </a:gridCol>
              </a:tblGrid>
              <a:tr h="701675">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1"/>
                          </a:solidFill>
                          <a:effectLst/>
                          <a:latin typeface="Arial Narrow" panose="020B0606020202030204" pitchFamily="34" charset="0"/>
                        </a:rPr>
                        <a:t>DIRECTED ELECTIVES</a:t>
                      </a:r>
                    </a:p>
                  </a:txBody>
                  <a:tcPr marT="45761" marB="457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99"/>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1"/>
                          </a:solidFill>
                          <a:effectLst/>
                          <a:latin typeface="Arial Narrow" panose="020B0606020202030204" pitchFamily="34" charset="0"/>
                        </a:rPr>
                        <a:t>5</a:t>
                      </a:r>
                    </a:p>
                  </a:txBody>
                  <a:tcPr marT="45761" marB="4576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99"/>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1" i="0" u="none" strike="noStrike" cap="none" normalizeH="0" baseline="0" dirty="0">
                          <a:ln>
                            <a:noFill/>
                          </a:ln>
                          <a:solidFill>
                            <a:schemeClr val="bg1"/>
                          </a:solidFill>
                          <a:effectLst/>
                          <a:latin typeface="Arial Narrow" panose="020B0606020202030204" pitchFamily="34" charset="0"/>
                        </a:rPr>
                        <a:t> World Language or Fine Arts or Career &amp; Technical Education</a:t>
                      </a:r>
                    </a:p>
                  </a:txBody>
                  <a:tcPr marT="45761" marB="4576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99"/>
                    </a:solidFill>
                  </a:tcPr>
                </a:tc>
                <a:extLst>
                  <a:ext uri="{0D108BD9-81ED-4DB2-BD59-A6C34878D82A}">
                    <a16:rowId xmlns="" xmlns:a16="http://schemas.microsoft.com/office/drawing/2014/main" val="3100142967"/>
                  </a:ext>
                </a:extLst>
              </a:tr>
            </a:tbl>
          </a:graphicData>
        </a:graphic>
      </p:graphicFrame>
      <p:graphicFrame>
        <p:nvGraphicFramePr>
          <p:cNvPr id="15" name="Table 14">
            <a:extLst>
              <a:ext uri="{FF2B5EF4-FFF2-40B4-BE49-F238E27FC236}">
                <a16:creationId xmlns="" xmlns:a16="http://schemas.microsoft.com/office/drawing/2014/main" id="{AAB4220D-6A89-48ED-8592-CF0BB5D0C41F}"/>
              </a:ext>
            </a:extLst>
          </p:cNvPr>
          <p:cNvGraphicFramePr>
            <a:graphicFrameLocks noGrp="1"/>
          </p:cNvGraphicFramePr>
          <p:nvPr>
            <p:extLst>
              <p:ext uri="{D42A27DB-BD31-4B8C-83A1-F6EECF244321}">
                <p14:modId xmlns:p14="http://schemas.microsoft.com/office/powerpoint/2010/main" val="3470277220"/>
              </p:ext>
            </p:extLst>
          </p:nvPr>
        </p:nvGraphicFramePr>
        <p:xfrm>
          <a:off x="138113" y="5408613"/>
          <a:ext cx="8777288" cy="527050"/>
        </p:xfrm>
        <a:graphic>
          <a:graphicData uri="http://schemas.openxmlformats.org/drawingml/2006/table">
            <a:tbl>
              <a:tblPr firstRow="1" bandRow="1">
                <a:tableStyleId>{2D5ABB26-0587-4C30-8999-92F81FD0307C}</a:tableStyleId>
              </a:tblPr>
              <a:tblGrid>
                <a:gridCol w="1766889">
                  <a:extLst>
                    <a:ext uri="{9D8B030D-6E8A-4147-A177-3AD203B41FA5}">
                      <a16:colId xmlns="" xmlns:a16="http://schemas.microsoft.com/office/drawing/2014/main" val="2406166933"/>
                    </a:ext>
                  </a:extLst>
                </a:gridCol>
                <a:gridCol w="609600">
                  <a:extLst>
                    <a:ext uri="{9D8B030D-6E8A-4147-A177-3AD203B41FA5}">
                      <a16:colId xmlns="" xmlns:a16="http://schemas.microsoft.com/office/drawing/2014/main" val="1449785568"/>
                    </a:ext>
                  </a:extLst>
                </a:gridCol>
                <a:gridCol w="6400799">
                  <a:extLst>
                    <a:ext uri="{9D8B030D-6E8A-4147-A177-3AD203B41FA5}">
                      <a16:colId xmlns="" xmlns:a16="http://schemas.microsoft.com/office/drawing/2014/main" val="4274488747"/>
                    </a:ext>
                  </a:extLst>
                </a:gridCol>
              </a:tblGrid>
              <a:tr h="52705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1"/>
                          </a:solidFill>
                          <a:effectLst/>
                          <a:latin typeface="Arial Narrow" panose="020B0606020202030204" pitchFamily="34" charset="0"/>
                        </a:rPr>
                        <a:t>ELECTIVES</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99"/>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1"/>
                          </a:solidFill>
                          <a:effectLst/>
                          <a:latin typeface="Arial Narrow" panose="020B0606020202030204" pitchFamily="34" charset="0"/>
                        </a:rPr>
                        <a:t>6</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99"/>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000" b="1" i="0" u="none" strike="noStrike" cap="none" normalizeH="0" baseline="0" dirty="0">
                          <a:ln>
                            <a:noFill/>
                          </a:ln>
                          <a:solidFill>
                            <a:schemeClr val="bg1"/>
                          </a:solidFill>
                          <a:effectLst/>
                          <a:latin typeface="Arial Narrow" pitchFamily="34" charset="0"/>
                        </a:rPr>
                        <a:t> Career Academic Sequence recommended</a:t>
                      </a:r>
                      <a:endParaRPr kumimoji="0" lang="en-US" altLang="en-US" sz="2000" b="1" i="0" u="none" strike="noStrike" cap="none" normalizeH="0" baseline="0" dirty="0">
                        <a:ln>
                          <a:noFill/>
                        </a:ln>
                        <a:solidFill>
                          <a:srgbClr val="CC3300"/>
                        </a:solidFill>
                        <a:effectLst/>
                        <a:latin typeface="Arial Narrow" panose="020B060602020203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99"/>
                    </a:solidFill>
                  </a:tcPr>
                </a:tc>
                <a:extLst>
                  <a:ext uri="{0D108BD9-81ED-4DB2-BD59-A6C34878D82A}">
                    <a16:rowId xmlns="" xmlns:a16="http://schemas.microsoft.com/office/drawing/2014/main" val="3100142967"/>
                  </a:ext>
                </a:extLst>
              </a:tr>
            </a:tbl>
          </a:graphicData>
        </a:graphic>
      </p:graphicFrame>
      <p:graphicFrame>
        <p:nvGraphicFramePr>
          <p:cNvPr id="16" name="Table 15">
            <a:extLst>
              <a:ext uri="{FF2B5EF4-FFF2-40B4-BE49-F238E27FC236}">
                <a16:creationId xmlns="" xmlns:a16="http://schemas.microsoft.com/office/drawing/2014/main" id="{8FECE6E5-ACD0-4857-B39B-745DED1BD6B8}"/>
              </a:ext>
            </a:extLst>
          </p:cNvPr>
          <p:cNvGraphicFramePr>
            <a:graphicFrameLocks noGrp="1"/>
          </p:cNvGraphicFramePr>
          <p:nvPr>
            <p:extLst>
              <p:ext uri="{D42A27DB-BD31-4B8C-83A1-F6EECF244321}">
                <p14:modId xmlns:p14="http://schemas.microsoft.com/office/powerpoint/2010/main" val="3966384529"/>
              </p:ext>
            </p:extLst>
          </p:nvPr>
        </p:nvGraphicFramePr>
        <p:xfrm>
          <a:off x="190500" y="6016625"/>
          <a:ext cx="8610918" cy="396020"/>
        </p:xfrm>
        <a:graphic>
          <a:graphicData uri="http://schemas.openxmlformats.org/drawingml/2006/table">
            <a:tbl>
              <a:tblPr firstRow="1" bandRow="1">
                <a:tableStyleId>{2D5ABB26-0587-4C30-8999-92F81FD0307C}</a:tableStyleId>
              </a:tblPr>
              <a:tblGrid>
                <a:gridCol w="1619252">
                  <a:extLst>
                    <a:ext uri="{9D8B030D-6E8A-4147-A177-3AD203B41FA5}">
                      <a16:colId xmlns="" xmlns:a16="http://schemas.microsoft.com/office/drawing/2014/main" val="2406166933"/>
                    </a:ext>
                  </a:extLst>
                </a:gridCol>
                <a:gridCol w="471805">
                  <a:extLst>
                    <a:ext uri="{9D8B030D-6E8A-4147-A177-3AD203B41FA5}">
                      <a16:colId xmlns="" xmlns:a16="http://schemas.microsoft.com/office/drawing/2014/main" val="1449785568"/>
                    </a:ext>
                  </a:extLst>
                </a:gridCol>
                <a:gridCol w="6519861">
                  <a:extLst>
                    <a:ext uri="{9D8B030D-6E8A-4147-A177-3AD203B41FA5}">
                      <a16:colId xmlns="" xmlns:a16="http://schemas.microsoft.com/office/drawing/2014/main" val="4274488747"/>
                    </a:ext>
                  </a:extLst>
                </a:gridCol>
              </a:tblGrid>
              <a:tr h="395288">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Narrow" panose="020B0606020202030204" pitchFamily="34" charset="0"/>
                        </a:rPr>
                        <a:t>TOTAL </a:t>
                      </a:r>
                    </a:p>
                  </a:txBody>
                  <a:tcPr marT="45610" marB="456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accent6">
                              <a:lumMod val="75000"/>
                            </a:schemeClr>
                          </a:solidFill>
                          <a:effectLst/>
                          <a:latin typeface="Arial Narrow" panose="020B0606020202030204" pitchFamily="34" charset="0"/>
                        </a:rPr>
                        <a:t>40</a:t>
                      </a:r>
                    </a:p>
                  </a:txBody>
                  <a:tcPr marT="45610" marB="456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Narrow" panose="020B0606020202030204" pitchFamily="34" charset="0"/>
                        </a:rPr>
                        <a:t>Credits to earn a Core 40 Diploma</a:t>
                      </a:r>
                    </a:p>
                  </a:txBody>
                  <a:tcPr marT="45610" marB="456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100142967"/>
                  </a:ext>
                </a:extLst>
              </a:tr>
            </a:tbl>
          </a:graphicData>
        </a:graphic>
      </p:graphicFrame>
    </p:spTree>
    <p:extLst>
      <p:ext uri="{BB962C8B-B14F-4D97-AF65-F5344CB8AC3E}">
        <p14:creationId xmlns:p14="http://schemas.microsoft.com/office/powerpoint/2010/main" val="349746233"/>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152400"/>
            <a:ext cx="9144000" cy="487363"/>
          </a:xfrm>
          <a:solidFill>
            <a:schemeClr val="tx1"/>
          </a:solidFill>
        </p:spPr>
        <p:txBody>
          <a:bodyPr>
            <a:normAutofit fontScale="90000"/>
          </a:bodyPr>
          <a:lstStyle/>
          <a:p>
            <a:pPr eaLnBrk="1" hangingPunct="1"/>
            <a:r>
              <a:rPr lang="en-US" sz="3600" b="1" dirty="0">
                <a:solidFill>
                  <a:schemeClr val="accent6">
                    <a:lumMod val="75000"/>
                  </a:schemeClr>
                </a:solidFill>
                <a:latin typeface="Britannic Bold" pitchFamily="34" charset="0"/>
              </a:rPr>
              <a:t>Core 40 </a:t>
            </a:r>
            <a:r>
              <a:rPr lang="en-US" sz="3600" b="1" dirty="0">
                <a:solidFill>
                  <a:srgbClr val="FFFF00"/>
                </a:solidFill>
                <a:latin typeface="Britannic Bold" pitchFamily="34" charset="0"/>
              </a:rPr>
              <a:t>with Academic Honors </a:t>
            </a:r>
            <a:r>
              <a:rPr lang="en-US" sz="2400" b="1" dirty="0">
                <a:solidFill>
                  <a:srgbClr val="FFFF00"/>
                </a:solidFill>
                <a:latin typeface="Britannic Bold" pitchFamily="34" charset="0"/>
              </a:rPr>
              <a:t> </a:t>
            </a:r>
            <a:r>
              <a:rPr lang="en-US" sz="2800" b="1" dirty="0">
                <a:solidFill>
                  <a:schemeClr val="accent6">
                    <a:lumMod val="75000"/>
                  </a:schemeClr>
                </a:solidFill>
                <a:latin typeface="Britannic Bold" pitchFamily="34" charset="0"/>
              </a:rPr>
              <a:t>47 Credits</a:t>
            </a:r>
          </a:p>
        </p:txBody>
      </p:sp>
      <p:graphicFrame>
        <p:nvGraphicFramePr>
          <p:cNvPr id="6201" name="Group 57"/>
          <p:cNvGraphicFramePr>
            <a:graphicFrameLocks noGrp="1"/>
          </p:cNvGraphicFramePr>
          <p:nvPr>
            <p:ph idx="1"/>
            <p:extLst>
              <p:ext uri="{D42A27DB-BD31-4B8C-83A1-F6EECF244321}">
                <p14:modId xmlns:p14="http://schemas.microsoft.com/office/powerpoint/2010/main" val="3716576816"/>
              </p:ext>
            </p:extLst>
          </p:nvPr>
        </p:nvGraphicFramePr>
        <p:xfrm>
          <a:off x="342900" y="676105"/>
          <a:ext cx="8458200" cy="5744464"/>
        </p:xfrm>
        <a:graphic>
          <a:graphicData uri="http://schemas.openxmlformats.org/drawingml/2006/table">
            <a:tbl>
              <a:tblPr/>
              <a:tblGrid>
                <a:gridCol w="1600200">
                  <a:extLst>
                    <a:ext uri="{9D8B030D-6E8A-4147-A177-3AD203B41FA5}">
                      <a16:colId xmlns="" xmlns:a16="http://schemas.microsoft.com/office/drawing/2014/main" val="20000"/>
                    </a:ext>
                  </a:extLst>
                </a:gridCol>
                <a:gridCol w="1062567">
                  <a:extLst>
                    <a:ext uri="{9D8B030D-6E8A-4147-A177-3AD203B41FA5}">
                      <a16:colId xmlns="" xmlns:a16="http://schemas.microsoft.com/office/drawing/2014/main" val="20001"/>
                    </a:ext>
                  </a:extLst>
                </a:gridCol>
                <a:gridCol w="5795433">
                  <a:extLst>
                    <a:ext uri="{9D8B030D-6E8A-4147-A177-3AD203B41FA5}">
                      <a16:colId xmlns="" xmlns:a16="http://schemas.microsoft.com/office/drawing/2014/main" val="20002"/>
                    </a:ext>
                  </a:extLst>
                </a:gridCol>
              </a:tblGrid>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accent6">
                              <a:lumMod val="75000"/>
                            </a:schemeClr>
                          </a:solidFill>
                          <a:effectLst/>
                          <a:latin typeface="Arial Narrow" pitchFamily="34" charset="0"/>
                        </a:rPr>
                        <a:t>Subject Area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accent6">
                              <a:lumMod val="75000"/>
                            </a:schemeClr>
                          </a:solidFill>
                          <a:effectLst/>
                          <a:latin typeface="Arial Narrow" pitchFamily="34" charset="0"/>
                        </a:rPr>
                        <a:t>Credits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accent6">
                              <a:lumMod val="75000"/>
                            </a:schemeClr>
                          </a:solidFill>
                          <a:effectLst/>
                          <a:latin typeface="Arial Narrow" pitchFamily="34" charset="0"/>
                        </a:rPr>
                        <a:t>Classes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r h="4064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outerShdw blurRad="38100" dist="38100" dir="2700000" algn="tl">
                              <a:srgbClr val="000000">
                                <a:alpha val="43137"/>
                              </a:srgbClr>
                            </a:outerShdw>
                          </a:effectLst>
                          <a:latin typeface="Arial Narrow" pitchFamily="34" charset="0"/>
                        </a:rPr>
                        <a:t>English/LA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Arial Narrow" pitchFamily="34" charset="0"/>
                        </a:rPr>
                        <a:t>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outerShdw blurRad="38100" dist="38100" dir="2700000" algn="tl">
                              <a:srgbClr val="000000">
                                <a:alpha val="43137"/>
                              </a:srgbClr>
                            </a:outerShdw>
                          </a:effectLst>
                          <a:latin typeface="Arial Narrow" pitchFamily="34" charset="0"/>
                        </a:rPr>
                        <a:t>Literature, Composition, and Speech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outerShdw blurRad="38100" dist="38100" dir="2700000" algn="tl">
                              <a:srgbClr val="000000">
                                <a:alpha val="43137"/>
                              </a:srgbClr>
                            </a:outerShdw>
                          </a:effectLst>
                          <a:latin typeface="Arial Narrow" pitchFamily="34" charset="0"/>
                        </a:rPr>
                        <a:t>English 9 – 12 fulfills this requirement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99"/>
                    </a:solidFill>
                  </a:tcPr>
                </a:tc>
                <a:extLst>
                  <a:ext uri="{0D108BD9-81ED-4DB2-BD59-A6C34878D82A}">
                    <a16:rowId xmlns="" xmlns:a16="http://schemas.microsoft.com/office/drawing/2014/main" val="10001"/>
                  </a:ext>
                </a:extLst>
              </a:tr>
              <a:tr h="4064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outerShdw blurRad="38100" dist="38100" dir="2700000" algn="tl">
                              <a:srgbClr val="000000">
                                <a:alpha val="43137"/>
                              </a:srgbClr>
                            </a:outerShdw>
                          </a:effectLst>
                          <a:latin typeface="Arial Narrow" pitchFamily="34" charset="0"/>
                        </a:rPr>
                        <a:t>Math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Narrow" pitchFamily="34" charset="0"/>
                        </a:rPr>
                        <a:t>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outerShdw blurRad="38100" dist="38100" dir="2700000" algn="tl">
                              <a:srgbClr val="000000">
                                <a:alpha val="43137"/>
                              </a:srgbClr>
                            </a:outerShdw>
                          </a:effectLst>
                          <a:latin typeface="Arial Narrow" pitchFamily="34" charset="0"/>
                        </a:rPr>
                        <a:t>Algebra I, Geometry, Algebra II, plus any Core 40 Math Class                                                                                             Must take a math or quantitative reasoning course each year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99"/>
                    </a:solidFill>
                  </a:tcPr>
                </a:tc>
                <a:extLst>
                  <a:ext uri="{0D108BD9-81ED-4DB2-BD59-A6C34878D82A}">
                    <a16:rowId xmlns="" xmlns:a16="http://schemas.microsoft.com/office/drawing/2014/main" val="10002"/>
                  </a:ext>
                </a:extLst>
              </a:tr>
              <a:tr h="4064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outerShdw blurRad="38100" dist="38100" dir="2700000" algn="tl">
                              <a:srgbClr val="000000">
                                <a:alpha val="43137"/>
                              </a:srgbClr>
                            </a:outerShdw>
                          </a:effectLst>
                          <a:latin typeface="Arial Narrow" pitchFamily="34" charset="0"/>
                        </a:rPr>
                        <a:t>Science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Arial Narrow" pitchFamily="34" charset="0"/>
                        </a:rPr>
                        <a:t>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outerShdw blurRad="38100" dist="38100" dir="2700000" algn="tl">
                              <a:srgbClr val="000000">
                                <a:alpha val="43137"/>
                              </a:srgbClr>
                            </a:outerShdw>
                          </a:effectLst>
                          <a:latin typeface="Arial Narrow" pitchFamily="34" charset="0"/>
                        </a:rPr>
                        <a:t>2 Credits:  Biology I      2 Credits: Chemistry I, Physics I, or Integrated Chemistry/Physics     2 Credits:  any Core 40 science course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99"/>
                    </a:solidFill>
                  </a:tcPr>
                </a:tc>
                <a:extLst>
                  <a:ext uri="{0D108BD9-81ED-4DB2-BD59-A6C34878D82A}">
                    <a16:rowId xmlns="" xmlns:a16="http://schemas.microsoft.com/office/drawing/2014/main" val="10003"/>
                  </a:ext>
                </a:extLst>
              </a:tr>
              <a:tr h="5588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outerShdw blurRad="38100" dist="38100" dir="2700000" algn="tl">
                              <a:srgbClr val="000000">
                                <a:alpha val="43137"/>
                              </a:srgbClr>
                            </a:outerShdw>
                          </a:effectLst>
                          <a:latin typeface="Arial Narrow" pitchFamily="34" charset="0"/>
                        </a:rPr>
                        <a:t>Social Studies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Arial Narrow" pitchFamily="34" charset="0"/>
                        </a:rPr>
                        <a:t>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outerShdw blurRad="38100" dist="38100" dir="2700000" algn="tl">
                              <a:srgbClr val="000000">
                                <a:alpha val="43137"/>
                              </a:srgbClr>
                            </a:outerShdw>
                          </a:effectLst>
                          <a:latin typeface="Arial Narrow" pitchFamily="34" charset="0"/>
                        </a:rPr>
                        <a:t>2 Credits: World History/Civilization or Geography &amp; History/World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outerShdw blurRad="38100" dist="38100" dir="2700000" algn="tl">
                              <a:srgbClr val="000000">
                                <a:alpha val="43137"/>
                              </a:srgbClr>
                            </a:outerShdw>
                          </a:effectLst>
                          <a:latin typeface="Arial Narrow" pitchFamily="34" charset="0"/>
                        </a:rPr>
                        <a:t>2 Credits: US History   1 Credit: US Government   1 Credit: Economics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99"/>
                    </a:solidFill>
                  </a:tcPr>
                </a:tc>
                <a:extLst>
                  <a:ext uri="{0D108BD9-81ED-4DB2-BD59-A6C34878D82A}">
                    <a16:rowId xmlns="" xmlns:a16="http://schemas.microsoft.com/office/drawing/2014/main" val="10004"/>
                  </a:ext>
                </a:extLst>
              </a:tr>
              <a:tr h="4064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Narrow" pitchFamily="34" charset="0"/>
                        </a:rPr>
                        <a:t>World Languages</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Narrow" pitchFamily="34" charset="0"/>
                        </a:rPr>
                        <a:t>6 - 8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rPr>
                        <a:t>6 credits in a single language or 4 credits in each of two different languages</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10005"/>
                  </a:ext>
                </a:extLst>
              </a:tr>
              <a:tr h="4064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Narrow" pitchFamily="34" charset="0"/>
                        </a:rPr>
                        <a:t>Fine Arts</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Narrow" pitchFamily="34"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rPr>
                        <a:t>Music, Theatre, Visual Arts</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10006"/>
                  </a:ext>
                </a:extLst>
              </a:tr>
              <a:tr h="2968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outerShdw blurRad="38100" dist="38100" dir="2700000" algn="tl">
                              <a:srgbClr val="000000">
                                <a:alpha val="43137"/>
                              </a:srgbClr>
                            </a:outerShdw>
                          </a:effectLst>
                          <a:latin typeface="Arial Narrow" pitchFamily="34" charset="0"/>
                        </a:rPr>
                        <a:t>Physical 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outerShdw blurRad="38100" dist="38100" dir="2700000" algn="tl">
                              <a:srgbClr val="000000">
                                <a:alpha val="43137"/>
                              </a:srgbClr>
                            </a:outerShdw>
                          </a:effectLst>
                          <a:latin typeface="Arial Narrow" pitchFamily="34" charset="0"/>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bg1"/>
                        </a:solidFill>
                        <a:effectLst/>
                        <a:latin typeface="Arial Narrow"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99"/>
                    </a:solidFill>
                  </a:tcPr>
                </a:tc>
                <a:extLst>
                  <a:ext uri="{0D108BD9-81ED-4DB2-BD59-A6C34878D82A}">
                    <a16:rowId xmlns="" xmlns:a16="http://schemas.microsoft.com/office/drawing/2014/main" val="10007"/>
                  </a:ext>
                </a:extLst>
              </a:tr>
              <a:tr h="4064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outerShdw blurRad="38100" dist="38100" dir="2700000" algn="tl">
                              <a:srgbClr val="000000">
                                <a:alpha val="43137"/>
                              </a:srgbClr>
                            </a:outerShdw>
                          </a:effectLst>
                          <a:latin typeface="Arial Narrow" pitchFamily="34" charset="0"/>
                        </a:rPr>
                        <a:t>Health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outerShdw blurRad="38100" dist="38100" dir="2700000" algn="tl">
                              <a:srgbClr val="000000">
                                <a:alpha val="43137"/>
                              </a:srgbClr>
                            </a:outerShdw>
                          </a:effectLst>
                          <a:latin typeface="Arial Narrow" pitchFamily="34" charset="0"/>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Arial Narrow" pitchFamily="34" charset="0"/>
                        </a:rPr>
                        <a:t>Health &amp; Wellness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99"/>
                    </a:solidFill>
                  </a:tcPr>
                </a:tc>
                <a:extLst>
                  <a:ext uri="{0D108BD9-81ED-4DB2-BD59-A6C34878D82A}">
                    <a16:rowId xmlns="" xmlns:a16="http://schemas.microsoft.com/office/drawing/2014/main" val="10008"/>
                  </a:ext>
                </a:extLst>
              </a:tr>
              <a:tr h="4064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Narrow" pitchFamily="34" charset="0"/>
                        </a:rPr>
                        <a:t>Electives</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Narrow" pitchFamily="34" charset="0"/>
                        </a:rPr>
                        <a:t>7- 8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rPr>
                        <a:t>Core 40 courses</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10009"/>
                  </a:ext>
                </a:extLst>
              </a:tr>
              <a:tr h="4064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Narrow" pitchFamily="34" charset="0"/>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accent6">
                              <a:lumMod val="75000"/>
                            </a:schemeClr>
                          </a:solidFill>
                          <a:effectLst/>
                          <a:latin typeface="Arial Narrow" pitchFamily="34" charset="0"/>
                        </a:rPr>
                        <a:t>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Narrow" pitchFamily="34" charset="0"/>
                        </a:rPr>
                        <a:t>Credits required for Core 40 with Academic Honors</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10010"/>
                  </a:ext>
                </a:extLst>
              </a:tr>
            </a:tbl>
          </a:graphicData>
        </a:graphic>
      </p:graphicFrame>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barn(inHorizontal)">
                                      <p:cBhvr>
                                        <p:cTn id="7" dur="500"/>
                                        <p:tgtEl>
                                          <p:spTgt spid="41986"/>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6201"/>
                                        </p:tgtEl>
                                        <p:attrNameLst>
                                          <p:attrName>style.visibility</p:attrName>
                                        </p:attrNameLst>
                                      </p:cBhvr>
                                      <p:to>
                                        <p:strVal val="visible"/>
                                      </p:to>
                                    </p:set>
                                    <p:animEffect transition="in" filter="barn(outHorizontal)">
                                      <p:cBhvr>
                                        <p:cTn id="11" dur="500"/>
                                        <p:tgtEl>
                                          <p:spTgt spid="6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body" sz="half" idx="1"/>
          </p:nvPr>
        </p:nvSpPr>
        <p:spPr>
          <a:xfrm>
            <a:off x="0" y="1447800"/>
            <a:ext cx="6324600" cy="5410200"/>
          </a:xfrm>
          <a:solidFill>
            <a:schemeClr val="tx1"/>
          </a:solidFill>
        </p:spPr>
        <p:txBody>
          <a:bodyPr>
            <a:normAutofit/>
          </a:bodyPr>
          <a:lstStyle/>
          <a:p>
            <a:pPr>
              <a:lnSpc>
                <a:spcPct val="90000"/>
              </a:lnSpc>
            </a:pPr>
            <a:endParaRPr lang="en-US" sz="2800" dirty="0">
              <a:solidFill>
                <a:srgbClr val="FF3300"/>
              </a:solidFill>
            </a:endParaRPr>
          </a:p>
          <a:p>
            <a:pPr>
              <a:lnSpc>
                <a:spcPct val="90000"/>
              </a:lnSpc>
              <a:buNone/>
            </a:pPr>
            <a:r>
              <a:rPr lang="en-US" sz="2800" dirty="0">
                <a:solidFill>
                  <a:srgbClr val="FFFF00"/>
                </a:solidFill>
              </a:rPr>
              <a:t>Grade Requirements</a:t>
            </a:r>
          </a:p>
          <a:p>
            <a:pPr lvl="1">
              <a:lnSpc>
                <a:spcPct val="90000"/>
              </a:lnSpc>
            </a:pPr>
            <a:r>
              <a:rPr lang="en-US" sz="2400" dirty="0">
                <a:solidFill>
                  <a:schemeClr val="bg1"/>
                </a:solidFill>
              </a:rPr>
              <a:t>Earn a grade of “</a:t>
            </a:r>
            <a:r>
              <a:rPr lang="en-US" sz="2400" dirty="0">
                <a:solidFill>
                  <a:schemeClr val="accent6">
                    <a:lumMod val="75000"/>
                  </a:schemeClr>
                </a:solidFill>
              </a:rPr>
              <a:t>C</a:t>
            </a:r>
            <a:r>
              <a:rPr lang="en-US" sz="2400" dirty="0">
                <a:solidFill>
                  <a:schemeClr val="bg1"/>
                </a:solidFill>
              </a:rPr>
              <a:t>” or better in courses that will count toward the diploma</a:t>
            </a:r>
          </a:p>
          <a:p>
            <a:pPr lvl="1">
              <a:lnSpc>
                <a:spcPct val="90000"/>
              </a:lnSpc>
            </a:pPr>
            <a:r>
              <a:rPr lang="en-US" sz="2400" dirty="0">
                <a:solidFill>
                  <a:schemeClr val="bg1"/>
                </a:solidFill>
              </a:rPr>
              <a:t>Have a grade point average of a “</a:t>
            </a:r>
            <a:r>
              <a:rPr lang="en-US" sz="2400" dirty="0">
                <a:solidFill>
                  <a:schemeClr val="accent6">
                    <a:lumMod val="75000"/>
                  </a:schemeClr>
                </a:solidFill>
              </a:rPr>
              <a:t>B</a:t>
            </a:r>
            <a:r>
              <a:rPr lang="en-US" sz="2400" dirty="0">
                <a:solidFill>
                  <a:schemeClr val="bg1"/>
                </a:solidFill>
              </a:rPr>
              <a:t>” or better</a:t>
            </a:r>
          </a:p>
        </p:txBody>
      </p:sp>
      <p:sp>
        <p:nvSpPr>
          <p:cNvPr id="25603" name="Rectangle 3"/>
          <p:cNvSpPr>
            <a:spLocks noChangeArrowheads="1"/>
          </p:cNvSpPr>
          <p:nvPr/>
        </p:nvSpPr>
        <p:spPr bwMode="auto">
          <a:xfrm>
            <a:off x="0" y="685800"/>
            <a:ext cx="9144000" cy="685800"/>
          </a:xfrm>
          <a:prstGeom prst="rect">
            <a:avLst/>
          </a:prstGeom>
          <a:solidFill>
            <a:schemeClr val="bg1"/>
          </a:solidFill>
          <a:ln w="57150">
            <a:noFill/>
            <a:miter lim="800000"/>
            <a:headEnd/>
            <a:tailEnd/>
          </a:ln>
        </p:spPr>
        <p:txBody>
          <a:bodyPr anchor="ctr"/>
          <a:lstStyle/>
          <a:p>
            <a:pPr algn="ctr" eaLnBrk="0" hangingPunct="0">
              <a:defRPr/>
            </a:pPr>
            <a:r>
              <a:rPr lang="en-US" sz="4000" b="1" dirty="0">
                <a:solidFill>
                  <a:schemeClr val="accent6">
                    <a:lumMod val="75000"/>
                  </a:schemeClr>
                </a:solidFill>
                <a:effectLst>
                  <a:outerShdw blurRad="38100" dist="38100" dir="2700000" algn="tl">
                    <a:srgbClr val="C0C0C0"/>
                  </a:outerShdw>
                </a:effectLst>
                <a:latin typeface="Arial Narrow" pitchFamily="34" charset="0"/>
              </a:rPr>
              <a:t>There are a few more requirements . . .</a:t>
            </a:r>
          </a:p>
        </p:txBody>
      </p:sp>
      <p:sp>
        <p:nvSpPr>
          <p:cNvPr id="7175" name="Rectangle 10"/>
          <p:cNvSpPr>
            <a:spLocks noGrp="1" noChangeArrowheads="1"/>
          </p:cNvSpPr>
          <p:nvPr>
            <p:ph type="title"/>
          </p:nvPr>
        </p:nvSpPr>
        <p:spPr>
          <a:xfrm>
            <a:off x="0" y="0"/>
            <a:ext cx="9144000" cy="609600"/>
          </a:xfrm>
          <a:solidFill>
            <a:schemeClr val="tx1"/>
          </a:solidFill>
        </p:spPr>
        <p:txBody>
          <a:bodyPr/>
          <a:lstStyle/>
          <a:p>
            <a:r>
              <a:rPr lang="en-US" sz="3200" b="1" dirty="0">
                <a:solidFill>
                  <a:schemeClr val="accent6">
                    <a:lumMod val="75000"/>
                  </a:schemeClr>
                </a:solidFill>
              </a:rPr>
              <a:t>Core 40 </a:t>
            </a:r>
            <a:r>
              <a:rPr lang="en-US" sz="3200" b="1" dirty="0">
                <a:solidFill>
                  <a:srgbClr val="FFFF00"/>
                </a:solidFill>
              </a:rPr>
              <a:t>with Academic Honors  </a:t>
            </a:r>
            <a:r>
              <a:rPr lang="en-US" sz="3200" b="1" dirty="0">
                <a:solidFill>
                  <a:schemeClr val="accent6">
                    <a:lumMod val="75000"/>
                  </a:schemeClr>
                </a:solidFill>
              </a:rPr>
              <a:t>47 Credits</a:t>
            </a:r>
          </a:p>
        </p:txBody>
      </p:sp>
      <p:sp>
        <p:nvSpPr>
          <p:cNvPr id="7176" name="Rectangle 3"/>
          <p:cNvSpPr>
            <a:spLocks noChangeArrowheads="1"/>
          </p:cNvSpPr>
          <p:nvPr/>
        </p:nvSpPr>
        <p:spPr bwMode="auto">
          <a:xfrm>
            <a:off x="0" y="5867400"/>
            <a:ext cx="7315200" cy="762000"/>
          </a:xfrm>
          <a:prstGeom prst="rect">
            <a:avLst/>
          </a:prstGeom>
          <a:noFill/>
          <a:ln w="12700">
            <a:noFill/>
            <a:miter lim="800000"/>
            <a:headEnd/>
            <a:tailEnd/>
          </a:ln>
        </p:spPr>
        <p:txBody>
          <a:bodyPr/>
          <a:lstStyle/>
          <a:p>
            <a:pPr marL="742950" lvl="1" indent="-285750">
              <a:lnSpc>
                <a:spcPct val="80000"/>
              </a:lnSpc>
              <a:spcBef>
                <a:spcPct val="20000"/>
              </a:spcBef>
            </a:pPr>
            <a:endParaRPr lang="en-US" sz="1000" b="1" dirty="0">
              <a:solidFill>
                <a:srgbClr val="FFFF00"/>
              </a:solidFill>
            </a:endParaRPr>
          </a:p>
          <a:p>
            <a:pPr marL="742950" lvl="1" indent="-285750">
              <a:lnSpc>
                <a:spcPct val="80000"/>
              </a:lnSpc>
              <a:spcBef>
                <a:spcPct val="20000"/>
              </a:spcBef>
              <a:buClr>
                <a:srgbClr val="FFFFFF"/>
              </a:buClr>
            </a:pPr>
            <a:endParaRPr lang="en-US" sz="1600" b="1" dirty="0">
              <a:solidFill>
                <a:srgbClr val="FFFF00"/>
              </a:solidFill>
            </a:endParaRPr>
          </a:p>
        </p:txBody>
      </p:sp>
      <p:pic>
        <p:nvPicPr>
          <p:cNvPr id="3074" name="Picture 2" descr="C:\Documents and Settings\jblack\Local Settings\Temporary Internet Files\Content.IE5\HBF6IG9U\MC900439448[1].jpg"/>
          <p:cNvPicPr>
            <a:picLocks noChangeAspect="1" noChangeArrowheads="1"/>
          </p:cNvPicPr>
          <p:nvPr/>
        </p:nvPicPr>
        <p:blipFill>
          <a:blip r:embed="rId3" cstate="print"/>
          <a:srcRect/>
          <a:stretch>
            <a:fillRect/>
          </a:stretch>
        </p:blipFill>
        <p:spPr bwMode="auto">
          <a:xfrm>
            <a:off x="6361975" y="1447800"/>
            <a:ext cx="2782025" cy="5181600"/>
          </a:xfrm>
          <a:prstGeom prst="rect">
            <a:avLst/>
          </a:prstGeom>
          <a:noFill/>
          <a:ln>
            <a:solidFill>
              <a:schemeClr val="tx1"/>
            </a:solidFill>
          </a:ln>
        </p:spPr>
      </p:pic>
      <p:sp>
        <p:nvSpPr>
          <p:cNvPr id="11" name="Rectangle 10"/>
          <p:cNvSpPr/>
          <p:nvPr/>
        </p:nvSpPr>
        <p:spPr>
          <a:xfrm>
            <a:off x="228600" y="4724400"/>
            <a:ext cx="5943600" cy="757130"/>
          </a:xfrm>
          <a:prstGeom prst="rect">
            <a:avLst/>
          </a:prstGeom>
          <a:ln>
            <a:solidFill>
              <a:srgbClr val="FF0000"/>
            </a:solidFill>
          </a:ln>
        </p:spPr>
        <p:txBody>
          <a:bodyPr wrap="square">
            <a:spAutoFit/>
          </a:bodyPr>
          <a:lstStyle/>
          <a:p>
            <a:pPr>
              <a:lnSpc>
                <a:spcPct val="90000"/>
              </a:lnSpc>
              <a:buNone/>
            </a:pPr>
            <a:r>
              <a:rPr lang="en-US" sz="2400" dirty="0">
                <a:solidFill>
                  <a:srgbClr val="FFFF00"/>
                </a:solidFill>
              </a:rPr>
              <a:t>NOTE: Students do not have to be in Honors Classes to earn an Academic Honors Diploma.</a:t>
            </a:r>
          </a:p>
        </p:txBody>
      </p:sp>
    </p:spTree>
  </p:cSld>
  <p:clrMapOvr>
    <a:masterClrMapping/>
  </p:clrMapOvr>
  <p:transition spd="med">
    <p:pull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body" sz="half" idx="1"/>
          </p:nvPr>
        </p:nvSpPr>
        <p:spPr>
          <a:xfrm>
            <a:off x="0" y="1362222"/>
            <a:ext cx="9144000" cy="5511018"/>
          </a:xfrm>
          <a:solidFill>
            <a:schemeClr val="tx1"/>
          </a:solidFill>
        </p:spPr>
        <p:txBody>
          <a:bodyPr>
            <a:normAutofit fontScale="92500" lnSpcReduction="20000"/>
          </a:bodyPr>
          <a:lstStyle/>
          <a:p>
            <a:pPr>
              <a:lnSpc>
                <a:spcPct val="90000"/>
              </a:lnSpc>
              <a:buNone/>
            </a:pPr>
            <a:endParaRPr lang="en-US" sz="2800" dirty="0">
              <a:solidFill>
                <a:srgbClr val="FFFF00"/>
              </a:solidFill>
              <a:effectLst>
                <a:outerShdw blurRad="38100" dist="38100" dir="2700000" algn="tl">
                  <a:srgbClr val="000000">
                    <a:alpha val="43137"/>
                  </a:srgbClr>
                </a:outerShdw>
              </a:effectLst>
            </a:endParaRPr>
          </a:p>
          <a:p>
            <a:pPr>
              <a:lnSpc>
                <a:spcPct val="90000"/>
              </a:lnSpc>
              <a:buNone/>
            </a:pPr>
            <a:r>
              <a:rPr lang="en-US" sz="3900" dirty="0">
                <a:solidFill>
                  <a:srgbClr val="FFFF00"/>
                </a:solidFill>
                <a:effectLst>
                  <a:outerShdw blurRad="38100" dist="38100" dir="2700000" algn="tl">
                    <a:srgbClr val="000000">
                      <a:alpha val="43137"/>
                    </a:srgbClr>
                  </a:outerShdw>
                </a:effectLst>
              </a:rPr>
              <a:t>Complete</a:t>
            </a:r>
            <a:r>
              <a:rPr lang="en-US" sz="3900" dirty="0">
                <a:solidFill>
                  <a:schemeClr val="accent6">
                    <a:lumMod val="75000"/>
                  </a:schemeClr>
                </a:solidFill>
                <a:effectLst>
                  <a:outerShdw blurRad="38100" dist="38100" dir="2700000" algn="tl">
                    <a:srgbClr val="000000">
                      <a:alpha val="43137"/>
                    </a:srgbClr>
                  </a:outerShdw>
                </a:effectLst>
              </a:rPr>
              <a:t> one </a:t>
            </a:r>
            <a:r>
              <a:rPr lang="en-US" sz="3900" dirty="0">
                <a:solidFill>
                  <a:srgbClr val="FFFF00"/>
                </a:solidFill>
                <a:effectLst>
                  <a:outerShdw blurRad="38100" dist="38100" dir="2700000" algn="tl">
                    <a:srgbClr val="000000">
                      <a:alpha val="43137"/>
                    </a:srgbClr>
                  </a:outerShdw>
                </a:effectLst>
              </a:rPr>
              <a:t>of the following:</a:t>
            </a:r>
          </a:p>
          <a:p>
            <a:pPr marL="914400" lvl="1" indent="-457200">
              <a:lnSpc>
                <a:spcPct val="90000"/>
              </a:lnSpc>
              <a:buAutoNum type="alphaUcPeriod"/>
            </a:pPr>
            <a:r>
              <a:rPr lang="en-US" sz="2600" dirty="0">
                <a:solidFill>
                  <a:schemeClr val="bg1"/>
                </a:solidFill>
              </a:rPr>
              <a:t>Earn 4 credits in 2 or more AP courses and take                    corresponding AP exams</a:t>
            </a:r>
          </a:p>
          <a:p>
            <a:pPr marL="914400" lvl="1" indent="-457200">
              <a:lnSpc>
                <a:spcPct val="90000"/>
              </a:lnSpc>
              <a:buAutoNum type="alphaUcPeriod" startAt="2"/>
            </a:pPr>
            <a:r>
              <a:rPr lang="en-US" sz="2600" dirty="0">
                <a:solidFill>
                  <a:schemeClr val="bg1"/>
                </a:solidFill>
              </a:rPr>
              <a:t>Earn 6 verifiable </a:t>
            </a:r>
            <a:r>
              <a:rPr lang="en-US" sz="2600" dirty="0" err="1">
                <a:solidFill>
                  <a:schemeClr val="bg1"/>
                </a:solidFill>
              </a:rPr>
              <a:t>transcripted</a:t>
            </a:r>
            <a:r>
              <a:rPr lang="en-US" sz="2600" dirty="0">
                <a:solidFill>
                  <a:schemeClr val="bg1"/>
                </a:solidFill>
              </a:rPr>
              <a:t> college credits from                         the approved dual credit list</a:t>
            </a:r>
          </a:p>
          <a:p>
            <a:pPr lvl="1">
              <a:lnSpc>
                <a:spcPct val="90000"/>
              </a:lnSpc>
              <a:buNone/>
            </a:pPr>
            <a:r>
              <a:rPr lang="en-US" sz="2600" dirty="0">
                <a:solidFill>
                  <a:schemeClr val="bg1"/>
                </a:solidFill>
              </a:rPr>
              <a:t>C.    Earn the following two:</a:t>
            </a:r>
          </a:p>
          <a:p>
            <a:pPr marL="1257300" lvl="2" indent="-342900">
              <a:lnSpc>
                <a:spcPct val="90000"/>
              </a:lnSpc>
              <a:buFont typeface="+mj-lt"/>
              <a:buAutoNum type="arabicPeriod"/>
            </a:pPr>
            <a:r>
              <a:rPr lang="en-US" sz="2600" dirty="0">
                <a:solidFill>
                  <a:schemeClr val="bg1"/>
                </a:solidFill>
              </a:rPr>
              <a:t> Minimum of 3 </a:t>
            </a:r>
            <a:r>
              <a:rPr lang="en-US" sz="2600" dirty="0" err="1">
                <a:solidFill>
                  <a:schemeClr val="bg1"/>
                </a:solidFill>
              </a:rPr>
              <a:t>transcripted</a:t>
            </a:r>
            <a:r>
              <a:rPr lang="en-US" sz="2600" dirty="0">
                <a:solidFill>
                  <a:schemeClr val="bg1"/>
                </a:solidFill>
              </a:rPr>
              <a:t> college credits</a:t>
            </a:r>
          </a:p>
          <a:p>
            <a:pPr marL="1257300" lvl="2" indent="-342900">
              <a:lnSpc>
                <a:spcPct val="90000"/>
              </a:lnSpc>
              <a:buNone/>
            </a:pPr>
            <a:r>
              <a:rPr lang="en-US" sz="2600" dirty="0">
                <a:solidFill>
                  <a:schemeClr val="bg1"/>
                </a:solidFill>
              </a:rPr>
              <a:t>2.   Two credits in AP courses/corresponding  exams</a:t>
            </a:r>
          </a:p>
          <a:p>
            <a:pPr>
              <a:lnSpc>
                <a:spcPct val="90000"/>
              </a:lnSpc>
              <a:buNone/>
            </a:pPr>
            <a:r>
              <a:rPr lang="en-US" sz="2600" dirty="0">
                <a:solidFill>
                  <a:schemeClr val="bg1"/>
                </a:solidFill>
              </a:rPr>
              <a:t>	 D.	Earn a composite score of 1750 or higher on the SAT</a:t>
            </a:r>
          </a:p>
          <a:p>
            <a:pPr>
              <a:lnSpc>
                <a:spcPct val="90000"/>
              </a:lnSpc>
              <a:buNone/>
            </a:pPr>
            <a:r>
              <a:rPr lang="en-US" sz="2600" dirty="0">
                <a:solidFill>
                  <a:schemeClr val="bg1"/>
                </a:solidFill>
              </a:rPr>
              <a:t>              critical reading, math, and writing sections and a</a:t>
            </a:r>
          </a:p>
          <a:p>
            <a:pPr>
              <a:lnSpc>
                <a:spcPct val="90000"/>
              </a:lnSpc>
              <a:buNone/>
            </a:pPr>
            <a:r>
              <a:rPr lang="en-US" sz="2600" dirty="0">
                <a:solidFill>
                  <a:schemeClr val="bg1"/>
                </a:solidFill>
              </a:rPr>
              <a:t>              minimum score of 530 on each section</a:t>
            </a:r>
          </a:p>
          <a:p>
            <a:pPr>
              <a:lnSpc>
                <a:spcPct val="90000"/>
              </a:lnSpc>
              <a:buNone/>
            </a:pPr>
            <a:r>
              <a:rPr lang="en-US" sz="2600" dirty="0">
                <a:solidFill>
                  <a:schemeClr val="bg1"/>
                </a:solidFill>
              </a:rPr>
              <a:t>	 E. 	Earn an ACT composite score of 26 or </a:t>
            </a:r>
          </a:p>
          <a:p>
            <a:pPr>
              <a:lnSpc>
                <a:spcPct val="90000"/>
              </a:lnSpc>
              <a:buNone/>
            </a:pPr>
            <a:r>
              <a:rPr lang="en-US" sz="2600" dirty="0">
                <a:solidFill>
                  <a:schemeClr val="bg1"/>
                </a:solidFill>
              </a:rPr>
              <a:t>		higher and complete the written section</a:t>
            </a:r>
          </a:p>
          <a:p>
            <a:pPr>
              <a:lnSpc>
                <a:spcPct val="90000"/>
              </a:lnSpc>
              <a:buNone/>
            </a:pPr>
            <a:r>
              <a:rPr lang="en-US" sz="2600" dirty="0">
                <a:solidFill>
                  <a:schemeClr val="bg1"/>
                </a:solidFill>
              </a:rPr>
              <a:t>	 </a:t>
            </a:r>
          </a:p>
        </p:txBody>
      </p:sp>
      <p:sp>
        <p:nvSpPr>
          <p:cNvPr id="25603" name="Rectangle 3"/>
          <p:cNvSpPr>
            <a:spLocks noChangeArrowheads="1"/>
          </p:cNvSpPr>
          <p:nvPr/>
        </p:nvSpPr>
        <p:spPr bwMode="auto">
          <a:xfrm>
            <a:off x="0" y="685800"/>
            <a:ext cx="9144000" cy="685800"/>
          </a:xfrm>
          <a:prstGeom prst="rect">
            <a:avLst/>
          </a:prstGeom>
          <a:solidFill>
            <a:schemeClr val="bg1"/>
          </a:solidFill>
          <a:ln w="57150">
            <a:noFill/>
            <a:miter lim="800000"/>
            <a:headEnd/>
            <a:tailEnd/>
          </a:ln>
        </p:spPr>
        <p:txBody>
          <a:bodyPr anchor="ctr"/>
          <a:lstStyle/>
          <a:p>
            <a:pPr algn="ctr" eaLnBrk="0" hangingPunct="0">
              <a:defRPr/>
            </a:pPr>
            <a:r>
              <a:rPr lang="en-US" sz="4000" b="1" dirty="0">
                <a:solidFill>
                  <a:schemeClr val="accent6">
                    <a:lumMod val="75000"/>
                  </a:schemeClr>
                </a:solidFill>
                <a:effectLst>
                  <a:outerShdw blurRad="38100" dist="38100" dir="2700000" algn="tl">
                    <a:srgbClr val="C0C0C0"/>
                  </a:outerShdw>
                </a:effectLst>
                <a:latin typeface="Arial Narrow" pitchFamily="34" charset="0"/>
              </a:rPr>
              <a:t>There are a few more requirements . . .</a:t>
            </a:r>
          </a:p>
        </p:txBody>
      </p:sp>
      <p:sp>
        <p:nvSpPr>
          <p:cNvPr id="7175" name="Rectangle 10"/>
          <p:cNvSpPr>
            <a:spLocks noGrp="1" noChangeArrowheads="1"/>
          </p:cNvSpPr>
          <p:nvPr>
            <p:ph type="title"/>
          </p:nvPr>
        </p:nvSpPr>
        <p:spPr>
          <a:xfrm>
            <a:off x="0" y="0"/>
            <a:ext cx="9144000" cy="609600"/>
          </a:xfrm>
          <a:solidFill>
            <a:schemeClr val="tx1"/>
          </a:solidFill>
        </p:spPr>
        <p:txBody>
          <a:bodyPr/>
          <a:lstStyle/>
          <a:p>
            <a:r>
              <a:rPr lang="en-US" sz="3200" b="1" dirty="0">
                <a:solidFill>
                  <a:schemeClr val="accent6">
                    <a:lumMod val="75000"/>
                  </a:schemeClr>
                </a:solidFill>
              </a:rPr>
              <a:t>Core 40 </a:t>
            </a:r>
            <a:r>
              <a:rPr lang="en-US" sz="3200" b="1" dirty="0">
                <a:solidFill>
                  <a:srgbClr val="FFFF00"/>
                </a:solidFill>
              </a:rPr>
              <a:t>with Academic Honors  </a:t>
            </a:r>
            <a:r>
              <a:rPr lang="en-US" sz="3200" b="1" dirty="0">
                <a:solidFill>
                  <a:schemeClr val="accent6">
                    <a:lumMod val="75000"/>
                  </a:schemeClr>
                </a:solidFill>
              </a:rPr>
              <a:t>47 Credits</a:t>
            </a:r>
          </a:p>
        </p:txBody>
      </p:sp>
      <p:sp>
        <p:nvSpPr>
          <p:cNvPr id="4" name="TextBox 3">
            <a:extLst>
              <a:ext uri="{FF2B5EF4-FFF2-40B4-BE49-F238E27FC236}">
                <a16:creationId xmlns="" xmlns:a16="http://schemas.microsoft.com/office/drawing/2014/main" id="{11BCA260-ED64-4D39-8CF5-0A9F3F65ADD3}"/>
              </a:ext>
            </a:extLst>
          </p:cNvPr>
          <p:cNvSpPr txBox="1"/>
          <p:nvPr/>
        </p:nvSpPr>
        <p:spPr>
          <a:xfrm>
            <a:off x="40282" y="6858000"/>
            <a:ext cx="9063436" cy="230832"/>
          </a:xfrm>
          <a:prstGeom prst="rect">
            <a:avLst/>
          </a:prstGeom>
          <a:noFill/>
        </p:spPr>
        <p:txBody>
          <a:bodyPr wrap="square" rtlCol="0">
            <a:spAutoFit/>
          </a:bodyPr>
          <a:lstStyle/>
          <a:p>
            <a:r>
              <a:rPr lang="en-US" sz="900">
                <a:hlinkClick r:id="rId3" tooltip="https://lacienciaysusdemonios.com/2013/06/12/las-matematicas-como-disputa/"/>
              </a:rPr>
              <a:t>This Photo</a:t>
            </a:r>
            <a:r>
              <a:rPr lang="en-US" sz="900"/>
              <a:t> by Unknown Author is licensed under </a:t>
            </a:r>
            <a:r>
              <a:rPr lang="en-US" sz="900">
                <a:hlinkClick r:id="rId4" tooltip="https://creativecommons.org/licenses/by-nc-nd/3.0/"/>
              </a:rPr>
              <a:t>CC BY-NC-ND</a:t>
            </a:r>
            <a:endParaRPr lang="en-US" sz="900"/>
          </a:p>
        </p:txBody>
      </p:sp>
      <p:pic>
        <p:nvPicPr>
          <p:cNvPr id="5" name="Picture 4" descr="A drawing of a cartoon character&#10;&#10;Description automatically generated">
            <a:extLst>
              <a:ext uri="{FF2B5EF4-FFF2-40B4-BE49-F238E27FC236}">
                <a16:creationId xmlns="" xmlns:a16="http://schemas.microsoft.com/office/drawing/2014/main" id="{17F5D834-F3C5-4075-AE90-3C82D7A209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1422" y="1600200"/>
            <a:ext cx="1905000" cy="1752600"/>
          </a:xfrm>
          <a:prstGeom prst="rect">
            <a:avLst/>
          </a:prstGeom>
        </p:spPr>
      </p:pic>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5604">
                                            <p:txEl>
                                              <p:pRg st="2" end="2"/>
                                            </p:txEl>
                                          </p:spTgt>
                                        </p:tgtEl>
                                        <p:attrNameLst>
                                          <p:attrName>style.visibility</p:attrName>
                                        </p:attrNameLst>
                                      </p:cBhvr>
                                      <p:to>
                                        <p:strVal val="visible"/>
                                      </p:to>
                                    </p:set>
                                    <p:animEffect transition="in" filter="fade">
                                      <p:cBhvr>
                                        <p:cTn id="7" dur="1000"/>
                                        <p:tgtEl>
                                          <p:spTgt spid="25604">
                                            <p:txEl>
                                              <p:pRg st="2" end="2"/>
                                            </p:txEl>
                                          </p:spTgt>
                                        </p:tgtEl>
                                      </p:cBhvr>
                                    </p:animEffect>
                                    <p:anim calcmode="lin" valueType="num">
                                      <p:cBhvr>
                                        <p:cTn id="8" dur="1000" fill="hold"/>
                                        <p:tgtEl>
                                          <p:spTgt spid="25604">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5604">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560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25604">
                                            <p:txEl>
                                              <p:pRg st="3" end="3"/>
                                            </p:txEl>
                                          </p:spTgt>
                                        </p:tgtEl>
                                        <p:attrNameLst>
                                          <p:attrName>style.visibility</p:attrName>
                                        </p:attrNameLst>
                                      </p:cBhvr>
                                      <p:to>
                                        <p:strVal val="visible"/>
                                      </p:to>
                                    </p:set>
                                    <p:animEffect transition="in" filter="fade">
                                      <p:cBhvr>
                                        <p:cTn id="15" dur="1000"/>
                                        <p:tgtEl>
                                          <p:spTgt spid="25604">
                                            <p:txEl>
                                              <p:pRg st="3" end="3"/>
                                            </p:txEl>
                                          </p:spTgt>
                                        </p:tgtEl>
                                      </p:cBhvr>
                                    </p:animEffect>
                                    <p:anim calcmode="lin" valueType="num">
                                      <p:cBhvr>
                                        <p:cTn id="16" dur="1000" fill="hold"/>
                                        <p:tgtEl>
                                          <p:spTgt spid="25604">
                                            <p:txEl>
                                              <p:pRg st="3" end="3"/>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5604">
                                            <p:txEl>
                                              <p:pRg st="3" end="3"/>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560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5604">
                                            <p:txEl>
                                              <p:pRg st="4" end="4"/>
                                            </p:txEl>
                                          </p:spTgt>
                                        </p:tgtEl>
                                        <p:attrNameLst>
                                          <p:attrName>style.visibility</p:attrName>
                                        </p:attrNameLst>
                                      </p:cBhvr>
                                      <p:to>
                                        <p:strVal val="visible"/>
                                      </p:to>
                                    </p:set>
                                    <p:animEffect transition="in" filter="fade">
                                      <p:cBhvr>
                                        <p:cTn id="23" dur="1000"/>
                                        <p:tgtEl>
                                          <p:spTgt spid="25604">
                                            <p:txEl>
                                              <p:pRg st="4" end="4"/>
                                            </p:txEl>
                                          </p:spTgt>
                                        </p:tgtEl>
                                      </p:cBhvr>
                                    </p:animEffect>
                                    <p:anim calcmode="lin" valueType="num">
                                      <p:cBhvr>
                                        <p:cTn id="24" dur="1000" fill="hold"/>
                                        <p:tgtEl>
                                          <p:spTgt spid="25604">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5604">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5604">
                                            <p:txEl>
                                              <p:pRg st="4" end="4"/>
                                            </p:txEl>
                                          </p:spTgt>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0"/>
                                  </p:stCondLst>
                                  <p:childTnLst>
                                    <p:set>
                                      <p:cBhvr>
                                        <p:cTn id="28" dur="1" fill="hold">
                                          <p:stCondLst>
                                            <p:cond delay="0"/>
                                          </p:stCondLst>
                                        </p:cTn>
                                        <p:tgtEl>
                                          <p:spTgt spid="25604">
                                            <p:txEl>
                                              <p:pRg st="5" end="5"/>
                                            </p:txEl>
                                          </p:spTgt>
                                        </p:tgtEl>
                                        <p:attrNameLst>
                                          <p:attrName>style.visibility</p:attrName>
                                        </p:attrNameLst>
                                      </p:cBhvr>
                                      <p:to>
                                        <p:strVal val="visible"/>
                                      </p:to>
                                    </p:set>
                                    <p:animEffect transition="in" filter="fade">
                                      <p:cBhvr>
                                        <p:cTn id="29" dur="1000"/>
                                        <p:tgtEl>
                                          <p:spTgt spid="25604">
                                            <p:txEl>
                                              <p:pRg st="5" end="5"/>
                                            </p:txEl>
                                          </p:spTgt>
                                        </p:tgtEl>
                                      </p:cBhvr>
                                    </p:animEffect>
                                    <p:anim calcmode="lin" valueType="num">
                                      <p:cBhvr>
                                        <p:cTn id="30" dur="1000" fill="hold"/>
                                        <p:tgtEl>
                                          <p:spTgt spid="25604">
                                            <p:txEl>
                                              <p:pRg st="5" end="5"/>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25604">
                                            <p:txEl>
                                              <p:pRg st="5" end="5"/>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5604">
                                            <p:txEl>
                                              <p:pRg st="5" end="5"/>
                                            </p:txEl>
                                          </p:spTgt>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0"/>
                                  </p:stCondLst>
                                  <p:childTnLst>
                                    <p:set>
                                      <p:cBhvr>
                                        <p:cTn id="34" dur="1" fill="hold">
                                          <p:stCondLst>
                                            <p:cond delay="0"/>
                                          </p:stCondLst>
                                        </p:cTn>
                                        <p:tgtEl>
                                          <p:spTgt spid="25604">
                                            <p:txEl>
                                              <p:pRg st="6" end="6"/>
                                            </p:txEl>
                                          </p:spTgt>
                                        </p:tgtEl>
                                        <p:attrNameLst>
                                          <p:attrName>style.visibility</p:attrName>
                                        </p:attrNameLst>
                                      </p:cBhvr>
                                      <p:to>
                                        <p:strVal val="visible"/>
                                      </p:to>
                                    </p:set>
                                    <p:animEffect transition="in" filter="fade">
                                      <p:cBhvr>
                                        <p:cTn id="35" dur="1000"/>
                                        <p:tgtEl>
                                          <p:spTgt spid="25604">
                                            <p:txEl>
                                              <p:pRg st="6" end="6"/>
                                            </p:txEl>
                                          </p:spTgt>
                                        </p:tgtEl>
                                      </p:cBhvr>
                                    </p:animEffect>
                                    <p:anim calcmode="lin" valueType="num">
                                      <p:cBhvr>
                                        <p:cTn id="36" dur="1000" fill="hold"/>
                                        <p:tgtEl>
                                          <p:spTgt spid="25604">
                                            <p:txEl>
                                              <p:pRg st="6" end="6"/>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25604">
                                            <p:txEl>
                                              <p:pRg st="6" end="6"/>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5604">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25604">
                                            <p:txEl>
                                              <p:pRg st="7" end="7"/>
                                            </p:txEl>
                                          </p:spTgt>
                                        </p:tgtEl>
                                        <p:attrNameLst>
                                          <p:attrName>style.visibility</p:attrName>
                                        </p:attrNameLst>
                                      </p:cBhvr>
                                      <p:to>
                                        <p:strVal val="visible"/>
                                      </p:to>
                                    </p:set>
                                    <p:animEffect transition="in" filter="fade">
                                      <p:cBhvr>
                                        <p:cTn id="43" dur="1000"/>
                                        <p:tgtEl>
                                          <p:spTgt spid="25604">
                                            <p:txEl>
                                              <p:pRg st="7" end="7"/>
                                            </p:txEl>
                                          </p:spTgt>
                                        </p:tgtEl>
                                      </p:cBhvr>
                                    </p:animEffect>
                                    <p:anim calcmode="lin" valueType="num">
                                      <p:cBhvr>
                                        <p:cTn id="44" dur="1000" fill="hold"/>
                                        <p:tgtEl>
                                          <p:spTgt spid="25604">
                                            <p:txEl>
                                              <p:pRg st="7" end="7"/>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25604">
                                            <p:txEl>
                                              <p:pRg st="7" end="7"/>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5604">
                                            <p:txEl>
                                              <p:pRg st="7" end="7"/>
                                            </p:txEl>
                                          </p:spTgt>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25604">
                                            <p:txEl>
                                              <p:pRg st="8" end="8"/>
                                            </p:txEl>
                                          </p:spTgt>
                                        </p:tgtEl>
                                        <p:attrNameLst>
                                          <p:attrName>style.visibility</p:attrName>
                                        </p:attrNameLst>
                                      </p:cBhvr>
                                      <p:to>
                                        <p:strVal val="visible"/>
                                      </p:to>
                                    </p:set>
                                    <p:animEffect transition="in" filter="fade">
                                      <p:cBhvr>
                                        <p:cTn id="49" dur="1000"/>
                                        <p:tgtEl>
                                          <p:spTgt spid="25604">
                                            <p:txEl>
                                              <p:pRg st="8" end="8"/>
                                            </p:txEl>
                                          </p:spTgt>
                                        </p:tgtEl>
                                      </p:cBhvr>
                                    </p:animEffect>
                                    <p:anim calcmode="lin" valueType="num">
                                      <p:cBhvr>
                                        <p:cTn id="50" dur="1000" fill="hold"/>
                                        <p:tgtEl>
                                          <p:spTgt spid="25604">
                                            <p:txEl>
                                              <p:pRg st="8" end="8"/>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25604">
                                            <p:txEl>
                                              <p:pRg st="8" end="8"/>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5604">
                                            <p:txEl>
                                              <p:pRg st="8" end="8"/>
                                            </p:txEl>
                                          </p:spTgt>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25604">
                                            <p:txEl>
                                              <p:pRg st="9" end="9"/>
                                            </p:txEl>
                                          </p:spTgt>
                                        </p:tgtEl>
                                        <p:attrNameLst>
                                          <p:attrName>style.visibility</p:attrName>
                                        </p:attrNameLst>
                                      </p:cBhvr>
                                      <p:to>
                                        <p:strVal val="visible"/>
                                      </p:to>
                                    </p:set>
                                    <p:animEffect transition="in" filter="fade">
                                      <p:cBhvr>
                                        <p:cTn id="55" dur="1000"/>
                                        <p:tgtEl>
                                          <p:spTgt spid="25604">
                                            <p:txEl>
                                              <p:pRg st="9" end="9"/>
                                            </p:txEl>
                                          </p:spTgt>
                                        </p:tgtEl>
                                      </p:cBhvr>
                                    </p:animEffect>
                                    <p:anim calcmode="lin" valueType="num">
                                      <p:cBhvr>
                                        <p:cTn id="56" dur="1000" fill="hold"/>
                                        <p:tgtEl>
                                          <p:spTgt spid="25604">
                                            <p:txEl>
                                              <p:pRg st="9" end="9"/>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25604">
                                            <p:txEl>
                                              <p:pRg st="9" end="9"/>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5604">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nodeType="clickEffect">
                                  <p:stCondLst>
                                    <p:cond delay="0"/>
                                  </p:stCondLst>
                                  <p:childTnLst>
                                    <p:set>
                                      <p:cBhvr>
                                        <p:cTn id="62" dur="1" fill="hold">
                                          <p:stCondLst>
                                            <p:cond delay="0"/>
                                          </p:stCondLst>
                                        </p:cTn>
                                        <p:tgtEl>
                                          <p:spTgt spid="25604">
                                            <p:txEl>
                                              <p:pRg st="10" end="10"/>
                                            </p:txEl>
                                          </p:spTgt>
                                        </p:tgtEl>
                                        <p:attrNameLst>
                                          <p:attrName>style.visibility</p:attrName>
                                        </p:attrNameLst>
                                      </p:cBhvr>
                                      <p:to>
                                        <p:strVal val="visible"/>
                                      </p:to>
                                    </p:set>
                                    <p:animEffect transition="in" filter="fade">
                                      <p:cBhvr>
                                        <p:cTn id="63" dur="1000"/>
                                        <p:tgtEl>
                                          <p:spTgt spid="25604">
                                            <p:txEl>
                                              <p:pRg st="10" end="10"/>
                                            </p:txEl>
                                          </p:spTgt>
                                        </p:tgtEl>
                                      </p:cBhvr>
                                    </p:animEffect>
                                    <p:anim calcmode="lin" valueType="num">
                                      <p:cBhvr>
                                        <p:cTn id="64" dur="1000" fill="hold"/>
                                        <p:tgtEl>
                                          <p:spTgt spid="25604">
                                            <p:txEl>
                                              <p:pRg st="10" end="10"/>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25604">
                                            <p:txEl>
                                              <p:pRg st="10" end="10"/>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5604">
                                            <p:txEl>
                                              <p:pRg st="10" end="10"/>
                                            </p:txEl>
                                          </p:spTgt>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25604">
                                            <p:txEl>
                                              <p:pRg st="11" end="11"/>
                                            </p:txEl>
                                          </p:spTgt>
                                        </p:tgtEl>
                                        <p:attrNameLst>
                                          <p:attrName>style.visibility</p:attrName>
                                        </p:attrNameLst>
                                      </p:cBhvr>
                                      <p:to>
                                        <p:strVal val="visible"/>
                                      </p:to>
                                    </p:set>
                                    <p:animEffect transition="in" filter="fade">
                                      <p:cBhvr>
                                        <p:cTn id="69" dur="1000"/>
                                        <p:tgtEl>
                                          <p:spTgt spid="25604">
                                            <p:txEl>
                                              <p:pRg st="11" end="11"/>
                                            </p:txEl>
                                          </p:spTgt>
                                        </p:tgtEl>
                                      </p:cBhvr>
                                    </p:animEffect>
                                    <p:anim calcmode="lin" valueType="num">
                                      <p:cBhvr>
                                        <p:cTn id="70" dur="1000" fill="hold"/>
                                        <p:tgtEl>
                                          <p:spTgt spid="25604">
                                            <p:txEl>
                                              <p:pRg st="11" end="11"/>
                                            </p:txEl>
                                          </p:spTgt>
                                        </p:tgtEl>
                                        <p:attrNameLst>
                                          <p:attrName>ppt_x</p:attrName>
                                        </p:attrNameLst>
                                      </p:cBhvr>
                                      <p:tavLst>
                                        <p:tav tm="0">
                                          <p:val>
                                            <p:strVal val="#ppt_x"/>
                                          </p:val>
                                        </p:tav>
                                        <p:tav tm="100000">
                                          <p:val>
                                            <p:strVal val="#ppt_x"/>
                                          </p:val>
                                        </p:tav>
                                      </p:tavLst>
                                    </p:anim>
                                    <p:anim calcmode="lin" valueType="num">
                                      <p:cBhvr>
                                        <p:cTn id="71" dur="900" decel="100000" fill="hold"/>
                                        <p:tgtEl>
                                          <p:spTgt spid="25604">
                                            <p:txEl>
                                              <p:pRg st="11" end="11"/>
                                            </p:txEl>
                                          </p:spTgt>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5604">
                                            <p:txEl>
                                              <p:pRg st="11" end="1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163268"/>
            <a:ext cx="9144000" cy="487363"/>
          </a:xfrm>
        </p:spPr>
        <p:txBody>
          <a:bodyPr>
            <a:normAutofit fontScale="90000"/>
          </a:bodyPr>
          <a:lstStyle/>
          <a:p>
            <a:pPr eaLnBrk="1" hangingPunct="1"/>
            <a:r>
              <a:rPr lang="en-US" sz="3600" b="1" dirty="0">
                <a:solidFill>
                  <a:schemeClr val="accent6">
                    <a:lumMod val="75000"/>
                  </a:schemeClr>
                </a:solidFill>
                <a:latin typeface="Britannic Bold" pitchFamily="34" charset="0"/>
              </a:rPr>
              <a:t>Core 40 </a:t>
            </a:r>
            <a:r>
              <a:rPr lang="en-US" sz="3600" b="1" dirty="0">
                <a:solidFill>
                  <a:srgbClr val="FFFF00"/>
                </a:solidFill>
                <a:latin typeface="Britannic Bold" pitchFamily="34" charset="0"/>
              </a:rPr>
              <a:t>with </a:t>
            </a:r>
            <a:r>
              <a:rPr lang="en-US" sz="3600" b="1" dirty="0">
                <a:solidFill>
                  <a:schemeClr val="accent6">
                    <a:lumMod val="60000"/>
                    <a:lumOff val="40000"/>
                  </a:schemeClr>
                </a:solidFill>
                <a:latin typeface="Britannic Bold" pitchFamily="34" charset="0"/>
              </a:rPr>
              <a:t>Technical Honors </a:t>
            </a:r>
            <a:r>
              <a:rPr lang="en-US" sz="3200" b="1" dirty="0">
                <a:solidFill>
                  <a:srgbClr val="FFFF00"/>
                </a:solidFill>
                <a:latin typeface="Britannic Bold" pitchFamily="34" charset="0"/>
              </a:rPr>
              <a:t> </a:t>
            </a:r>
            <a:r>
              <a:rPr lang="en-US" sz="3200" b="1" dirty="0">
                <a:solidFill>
                  <a:schemeClr val="accent6">
                    <a:lumMod val="75000"/>
                  </a:schemeClr>
                </a:solidFill>
                <a:latin typeface="Britannic Bold" pitchFamily="34" charset="0"/>
              </a:rPr>
              <a:t>47 Credits</a:t>
            </a:r>
          </a:p>
        </p:txBody>
      </p:sp>
      <p:graphicFrame>
        <p:nvGraphicFramePr>
          <p:cNvPr id="43076" name="Group 68"/>
          <p:cNvGraphicFramePr>
            <a:graphicFrameLocks noGrp="1"/>
          </p:cNvGraphicFramePr>
          <p:nvPr>
            <p:ph idx="1"/>
            <p:extLst>
              <p:ext uri="{D42A27DB-BD31-4B8C-83A1-F6EECF244321}">
                <p14:modId xmlns:p14="http://schemas.microsoft.com/office/powerpoint/2010/main" val="32916755"/>
              </p:ext>
            </p:extLst>
          </p:nvPr>
        </p:nvGraphicFramePr>
        <p:xfrm>
          <a:off x="190500" y="685800"/>
          <a:ext cx="8763000" cy="5959152"/>
        </p:xfrm>
        <a:graphic>
          <a:graphicData uri="http://schemas.openxmlformats.org/drawingml/2006/table">
            <a:tbl>
              <a:tblPr/>
              <a:tblGrid>
                <a:gridCol w="1785056">
                  <a:extLst>
                    <a:ext uri="{9D8B030D-6E8A-4147-A177-3AD203B41FA5}">
                      <a16:colId xmlns="" xmlns:a16="http://schemas.microsoft.com/office/drawing/2014/main" val="20000"/>
                    </a:ext>
                  </a:extLst>
                </a:gridCol>
                <a:gridCol w="881944">
                  <a:extLst>
                    <a:ext uri="{9D8B030D-6E8A-4147-A177-3AD203B41FA5}">
                      <a16:colId xmlns="" xmlns:a16="http://schemas.microsoft.com/office/drawing/2014/main" val="20001"/>
                    </a:ext>
                  </a:extLst>
                </a:gridCol>
                <a:gridCol w="6096000">
                  <a:extLst>
                    <a:ext uri="{9D8B030D-6E8A-4147-A177-3AD203B41FA5}">
                      <a16:colId xmlns="" xmlns:a16="http://schemas.microsoft.com/office/drawing/2014/main" val="20002"/>
                    </a:ext>
                  </a:extLst>
                </a:gridCol>
              </a:tblGrid>
              <a:tr h="3480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accent6">
                              <a:lumMod val="75000"/>
                            </a:schemeClr>
                          </a:solidFill>
                          <a:effectLst/>
                          <a:latin typeface="Arial Narrow" pitchFamily="34" charset="0"/>
                        </a:rPr>
                        <a:t>Subject Area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accent6">
                              <a:lumMod val="75000"/>
                            </a:schemeClr>
                          </a:solidFill>
                          <a:effectLst/>
                          <a:latin typeface="Arial Narrow" pitchFamily="34" charset="0"/>
                        </a:rPr>
                        <a:t>Credits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accent6">
                              <a:lumMod val="75000"/>
                            </a:schemeClr>
                          </a:solidFill>
                          <a:effectLst/>
                          <a:latin typeface="Arial Narrow" pitchFamily="34" charset="0"/>
                        </a:rPr>
                        <a:t>Classes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r h="637584">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outerShdw blurRad="38100" dist="38100" dir="2700000" algn="tl">
                              <a:srgbClr val="000000">
                                <a:alpha val="43137"/>
                              </a:srgbClr>
                            </a:outerShdw>
                          </a:effectLst>
                          <a:latin typeface="Arial Narrow" pitchFamily="34" charset="0"/>
                        </a:rPr>
                        <a:t>English/LA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Arial Narrow" pitchFamily="34"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outerShdw blurRad="38100" dist="38100" dir="2700000" algn="tl">
                              <a:srgbClr val="000000">
                                <a:alpha val="43137"/>
                              </a:srgbClr>
                            </a:outerShdw>
                          </a:effectLst>
                          <a:latin typeface="Arial Narrow" pitchFamily="34" charset="0"/>
                        </a:rPr>
                        <a:t>Literature, Composition, and Speech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outerShdw blurRad="38100" dist="38100" dir="2700000" algn="tl">
                              <a:srgbClr val="000000">
                                <a:alpha val="43137"/>
                              </a:srgbClr>
                            </a:outerShdw>
                          </a:effectLst>
                          <a:latin typeface="Arial Narrow" pitchFamily="34" charset="0"/>
                        </a:rPr>
                        <a:t>English 9 – 12 fulfills this requirement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extLst>
                  <a:ext uri="{0D108BD9-81ED-4DB2-BD59-A6C34878D82A}">
                    <a16:rowId xmlns="" xmlns:a16="http://schemas.microsoft.com/office/drawing/2014/main" val="10001"/>
                  </a:ext>
                </a:extLst>
              </a:tr>
              <a:tr h="62844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outerShdw blurRad="38100" dist="38100" dir="2700000" algn="tl">
                              <a:srgbClr val="000000">
                                <a:alpha val="43137"/>
                              </a:srgbClr>
                            </a:outerShdw>
                          </a:effectLst>
                          <a:latin typeface="Arial Narrow" pitchFamily="34" charset="0"/>
                        </a:rPr>
                        <a:t>Math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Arial Narrow" pitchFamily="34"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outerShdw blurRad="38100" dist="38100" dir="2700000" algn="tl">
                              <a:srgbClr val="000000">
                                <a:alpha val="43137"/>
                              </a:srgbClr>
                            </a:outerShdw>
                          </a:effectLst>
                          <a:latin typeface="Arial Narrow" pitchFamily="34" charset="0"/>
                        </a:rPr>
                        <a:t>Algebra I,  Geometry, Algebra II                                                                                             Must take a math or quantitative reasoning course each year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extLst>
                  <a:ext uri="{0D108BD9-81ED-4DB2-BD59-A6C34878D82A}">
                    <a16:rowId xmlns="" xmlns:a16="http://schemas.microsoft.com/office/drawing/2014/main" val="10002"/>
                  </a:ext>
                </a:extLst>
              </a:tr>
              <a:tr h="62358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outerShdw blurRad="38100" dist="38100" dir="2700000" algn="tl">
                              <a:srgbClr val="000000">
                                <a:alpha val="43137"/>
                              </a:srgbClr>
                            </a:outerShdw>
                          </a:effectLst>
                          <a:latin typeface="Arial Narrow" pitchFamily="34" charset="0"/>
                        </a:rPr>
                        <a:t>Science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Arial Narrow" pitchFamily="34"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outerShdw blurRad="38100" dist="38100" dir="2700000" algn="tl">
                              <a:srgbClr val="000000">
                                <a:alpha val="43137"/>
                              </a:srgbClr>
                            </a:outerShdw>
                          </a:effectLst>
                          <a:latin typeface="Arial Narrow" pitchFamily="34" charset="0"/>
                        </a:rPr>
                        <a:t>2 Credits:  Biology I      2 Credits: Chemistry I, Physics I, or Integrated Chemistry/Physics     2 Credits:  any Core 40 science course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extLst>
                  <a:ext uri="{0D108BD9-81ED-4DB2-BD59-A6C34878D82A}">
                    <a16:rowId xmlns="" xmlns:a16="http://schemas.microsoft.com/office/drawing/2014/main" val="10003"/>
                  </a:ext>
                </a:extLst>
              </a:tr>
              <a:tr h="6761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outerShdw blurRad="38100" dist="38100" dir="2700000" algn="tl">
                              <a:srgbClr val="000000">
                                <a:alpha val="43137"/>
                              </a:srgbClr>
                            </a:outerShdw>
                          </a:effectLst>
                          <a:latin typeface="Arial Narrow" pitchFamily="34" charset="0"/>
                        </a:rPr>
                        <a:t>Social Studies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Arial Narrow" pitchFamily="34"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outerShdw blurRad="38100" dist="38100" dir="2700000" algn="tl">
                              <a:srgbClr val="000000">
                                <a:alpha val="43137"/>
                              </a:srgbClr>
                            </a:outerShdw>
                          </a:effectLst>
                          <a:latin typeface="Arial Narrow" pitchFamily="34" charset="0"/>
                        </a:rPr>
                        <a:t>2 Credits: World History/Civilization or Geography &amp; History/World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outerShdw blurRad="38100" dist="38100" dir="2700000" algn="tl">
                              <a:srgbClr val="000000">
                                <a:alpha val="43137"/>
                              </a:srgbClr>
                            </a:outerShdw>
                          </a:effectLst>
                          <a:latin typeface="Arial Narrow" pitchFamily="34" charset="0"/>
                        </a:rPr>
                        <a:t>2 Credits: US History   1 Credit: US Government   1 Credit: Economics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extLst>
                  <a:ext uri="{0D108BD9-81ED-4DB2-BD59-A6C34878D82A}">
                    <a16:rowId xmlns="" xmlns:a16="http://schemas.microsoft.com/office/drawing/2014/main" val="10004"/>
                  </a:ext>
                </a:extLst>
              </a:tr>
              <a:tr h="1148714">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Narrow" pitchFamily="34" charset="0"/>
                        </a:rPr>
                        <a:t>College and Career Pathways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Narrow" pitchFamily="34" charset="0"/>
                        </a:rPr>
                        <a:t>6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Narrow" pitchFamily="34" charset="0"/>
                        </a:rPr>
                        <a:t>or more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rPr>
                        <a:t>Earn 6 credits in a state-approved College &amp; Career Pathway and </a:t>
                      </a:r>
                      <a:r>
                        <a:rPr kumimoji="0" lang="en-US" sz="1800" b="1" i="0" u="sng" strike="noStrike" cap="none" normalizeH="0" baseline="0" dirty="0">
                          <a:ln>
                            <a:noFill/>
                          </a:ln>
                          <a:solidFill>
                            <a:schemeClr val="tx1"/>
                          </a:solidFill>
                          <a:effectLst/>
                          <a:latin typeface="Arial Narrow" pitchFamily="34" charset="0"/>
                        </a:rPr>
                        <a:t>one </a:t>
                      </a:r>
                      <a:r>
                        <a:rPr kumimoji="0" lang="en-US" sz="1800" b="1" i="0" u="none" strike="noStrike" cap="none" normalizeH="0" baseline="0" dirty="0">
                          <a:ln>
                            <a:noFill/>
                          </a:ln>
                          <a:solidFill>
                            <a:schemeClr val="tx1"/>
                          </a:solidFill>
                          <a:effectLst/>
                          <a:latin typeface="Arial Narrow" pitchFamily="34" charset="0"/>
                        </a:rPr>
                        <a:t>of the following:</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rPr>
                        <a:t>1. State approved industry-based certification or credential</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1800" b="1" i="0" u="none" strike="noStrike" cap="none" normalizeH="0" baseline="0" dirty="0">
                          <a:ln>
                            <a:noFill/>
                          </a:ln>
                          <a:solidFill>
                            <a:schemeClr val="tx1"/>
                          </a:solidFill>
                          <a:effectLst/>
                          <a:latin typeface="Arial Narrow" pitchFamily="34" charset="0"/>
                        </a:rPr>
                        <a:t>2. Pathway dual credits resulting in 6 </a:t>
                      </a:r>
                      <a:r>
                        <a:rPr kumimoji="0" lang="en-US" sz="1800" b="1" i="0" u="none" strike="noStrike" cap="none" normalizeH="0" baseline="0" dirty="0" err="1">
                          <a:ln>
                            <a:noFill/>
                          </a:ln>
                          <a:solidFill>
                            <a:schemeClr val="tx1"/>
                          </a:solidFill>
                          <a:effectLst/>
                          <a:latin typeface="Arial Narrow" pitchFamily="34" charset="0"/>
                        </a:rPr>
                        <a:t>transcripted</a:t>
                      </a:r>
                      <a:r>
                        <a:rPr kumimoji="0" lang="en-US" sz="1800" b="1" i="0" u="none" strike="noStrike" cap="none" normalizeH="0" baseline="0" dirty="0">
                          <a:ln>
                            <a:noFill/>
                          </a:ln>
                          <a:solidFill>
                            <a:schemeClr val="tx1"/>
                          </a:solidFill>
                          <a:effectLst/>
                          <a:latin typeface="Arial Narrow" pitchFamily="34" charset="0"/>
                        </a:rPr>
                        <a:t> college credits</a:t>
                      </a:r>
                      <a:endParaRPr kumimoji="0" lang="en-US" sz="1800" b="1" i="0" u="sng" strike="noStrike" cap="none" normalizeH="0" baseline="0" dirty="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10005"/>
                  </a:ext>
                </a:extLst>
              </a:tr>
              <a:tr h="42666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Arial Narrow" pitchFamily="34" charset="0"/>
                        </a:rPr>
                        <a:t>Physical 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Arial Narrow" pitchFamily="34"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extLst>
                  <a:ext uri="{0D108BD9-81ED-4DB2-BD59-A6C34878D82A}">
                    <a16:rowId xmlns="" xmlns:a16="http://schemas.microsoft.com/office/drawing/2014/main" val="10006"/>
                  </a:ext>
                </a:extLst>
              </a:tr>
              <a:tr h="43760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Arial Narrow" pitchFamily="34" charset="0"/>
                        </a:rPr>
                        <a:t>Health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Arial Narrow" pitchFamily="34"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Arial Narrow" pitchFamily="34" charset="0"/>
                        </a:rPr>
                        <a:t>Health &amp; Wellness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extLst>
                  <a:ext uri="{0D108BD9-81ED-4DB2-BD59-A6C34878D82A}">
                    <a16:rowId xmlns="" xmlns:a16="http://schemas.microsoft.com/office/drawing/2014/main" val="10007"/>
                  </a:ext>
                </a:extLst>
              </a:tr>
              <a:tr h="43760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Narrow" pitchFamily="34" charset="0"/>
                        </a:rPr>
                        <a:t>Electives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Narrow" pitchFamily="34" charset="0"/>
                        </a:rPr>
                        <a:t>5 - 9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dirty="0">
                          <a:ln>
                            <a:noFill/>
                          </a:ln>
                          <a:solidFill>
                            <a:schemeClr val="tx1"/>
                          </a:solidFill>
                          <a:effectLst/>
                          <a:latin typeface="Arial Narrow" pitchFamily="34" charset="0"/>
                        </a:rPr>
                        <a:t>Core 40 courses, World Languages, Fine Arts, or other CTE courses.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10008"/>
                  </a:ext>
                </a:extLst>
              </a:tr>
              <a:tr h="43760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Narrow" pitchFamily="34"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accent6">
                              <a:lumMod val="75000"/>
                            </a:schemeClr>
                          </a:solidFill>
                          <a:effectLst/>
                          <a:latin typeface="Arial Narrow" pitchFamily="34" charset="0"/>
                        </a:rPr>
                        <a:t>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Narrow" pitchFamily="34" charset="0"/>
                        </a:rPr>
                        <a:t>Credits required for Core 40 with Technical Honors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10009"/>
                  </a:ext>
                </a:extLst>
              </a:tr>
            </a:tbl>
          </a:graphicData>
        </a:graphic>
      </p:graphicFrame>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barn(inHorizontal)">
                                      <p:cBhvr>
                                        <p:cTn id="7" dur="500"/>
                                        <p:tgtEl>
                                          <p:spTgt spid="43010"/>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43076"/>
                                        </p:tgtEl>
                                        <p:attrNameLst>
                                          <p:attrName>style.visibility</p:attrName>
                                        </p:attrNameLst>
                                      </p:cBhvr>
                                      <p:to>
                                        <p:strVal val="visible"/>
                                      </p:to>
                                    </p:set>
                                    <p:animEffect transition="in" filter="barn(outHorizontal)">
                                      <p:cBhvr>
                                        <p:cTn id="11" dur="500"/>
                                        <p:tgtEl>
                                          <p:spTgt spid="4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etallic_Purple_Template_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Sales Direction 16X9">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rection presentation (widescreen).potx" id="{D17AB31B-F25B-45F4-B34E-C6982D129A29}" vid="{B63A7B92-8C2A-4E6A-9062-768A2448E61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1759</Words>
  <Application>Microsoft Macintosh PowerPoint</Application>
  <PresentationFormat>On-screen Show (4:3)</PresentationFormat>
  <Paragraphs>360</Paragraphs>
  <Slides>25</Slides>
  <Notes>15</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25</vt:i4>
      </vt:variant>
    </vt:vector>
  </HeadingPairs>
  <TitlesOfParts>
    <vt:vector size="42" baseType="lpstr">
      <vt:lpstr>Arial</vt:lpstr>
      <vt:lpstr>Arial Black</vt:lpstr>
      <vt:lpstr>Arial Narrow</vt:lpstr>
      <vt:lpstr>Arial Rounded MT Bold</vt:lpstr>
      <vt:lpstr>Berlin Sans FB</vt:lpstr>
      <vt:lpstr>Berlin Sans FB Demi</vt:lpstr>
      <vt:lpstr>Book Antiqua</vt:lpstr>
      <vt:lpstr>Britannic Bold</vt:lpstr>
      <vt:lpstr>Calibri</vt:lpstr>
      <vt:lpstr>Courier New</vt:lpstr>
      <vt:lpstr>Impact</vt:lpstr>
      <vt:lpstr>Oswald</vt:lpstr>
      <vt:lpstr>Roboto</vt:lpstr>
      <vt:lpstr>Times New Roman</vt:lpstr>
      <vt:lpstr>Office Theme</vt:lpstr>
      <vt:lpstr>1_Metallic_Purple_Template_Segoe</vt:lpstr>
      <vt:lpstr>Sales Direction 16X9</vt:lpstr>
      <vt:lpstr>PowerPoint Presentation</vt:lpstr>
      <vt:lpstr>Your first step is learning  the Language of  High School</vt:lpstr>
      <vt:lpstr>PowerPoint Presentation</vt:lpstr>
      <vt:lpstr>PowerPoint Presentation</vt:lpstr>
      <vt:lpstr>PowerPoint Presentation</vt:lpstr>
      <vt:lpstr>Core 40 with Academic Honors  47 Credits</vt:lpstr>
      <vt:lpstr>Core 40 with Academic Honors  47 Credits</vt:lpstr>
      <vt:lpstr>Core 40 with Academic Honors  47 Credits</vt:lpstr>
      <vt:lpstr>Core 40 with Technical Honors  47 Credits</vt:lpstr>
      <vt:lpstr>Core 40 with Technical Honors  47 Credits</vt:lpstr>
      <vt:lpstr>PowerPoint Presentation</vt:lpstr>
      <vt:lpstr>Indiana’s Employability Skills Benchmarks   </vt:lpstr>
      <vt:lpstr>PowerPoint Presentation</vt:lpstr>
      <vt:lpstr>WORK PRODUCT</vt:lpstr>
      <vt:lpstr>PowerPoint Presentation</vt:lpstr>
      <vt:lpstr>POSTSECONDARY-READY COMPETENCIES  </vt:lpstr>
      <vt:lpstr>POSTSECONDARY-READY COMPETENCIES  </vt:lpstr>
      <vt:lpstr>POSTSECONDARY-READY COMPETENCIES  </vt:lpstr>
      <vt:lpstr>POSTSECONDARY-READY COMPETENCIES  </vt:lpstr>
      <vt:lpstr>CAREER CLUSTERS - 16 National Career Clusters</vt:lpstr>
      <vt:lpstr>CAREER OPTIONS—Find What Interests You!  </vt:lpstr>
      <vt:lpstr>PowerPoint Presentation</vt:lpstr>
      <vt:lpstr>What do successful high school students need to do?</vt:lpstr>
      <vt:lpstr>Remember – You need to complete these three (3) tasks to earn a CCMHS Diploma!</vt:lpstr>
      <vt:lpstr>Questions?</vt:lpstr>
    </vt:vector>
  </TitlesOfParts>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Hundt</dc:creator>
  <cp:lastModifiedBy>Darlene Trent</cp:lastModifiedBy>
  <cp:revision>7</cp:revision>
  <dcterms:created xsi:type="dcterms:W3CDTF">2019-04-17T00:24:39Z</dcterms:created>
  <dcterms:modified xsi:type="dcterms:W3CDTF">2020-02-24T14:34:55Z</dcterms:modified>
</cp:coreProperties>
</file>